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75" r:id="rId2"/>
    <p:sldId id="347" r:id="rId3"/>
    <p:sldId id="315" r:id="rId4"/>
    <p:sldId id="317" r:id="rId5"/>
    <p:sldId id="316" r:id="rId6"/>
    <p:sldId id="341" r:id="rId7"/>
    <p:sldId id="349" r:id="rId8"/>
    <p:sldId id="321" r:id="rId9"/>
    <p:sldId id="322" r:id="rId10"/>
    <p:sldId id="348" r:id="rId11"/>
    <p:sldId id="320" r:id="rId12"/>
    <p:sldId id="352" r:id="rId13"/>
    <p:sldId id="336" r:id="rId14"/>
    <p:sldId id="356" r:id="rId15"/>
    <p:sldId id="353" r:id="rId16"/>
    <p:sldId id="339" r:id="rId17"/>
    <p:sldId id="355" r:id="rId18"/>
    <p:sldId id="344" r:id="rId19"/>
    <p:sldId id="345" r:id="rId20"/>
    <p:sldId id="327" r:id="rId21"/>
    <p:sldId id="328" r:id="rId22"/>
    <p:sldId id="354"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613"/>
    <a:srgbClr val="DEDFE0"/>
    <a:srgbClr val="CCECFF"/>
    <a:srgbClr val="E8E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592" autoAdjust="0"/>
  </p:normalViewPr>
  <p:slideViewPr>
    <p:cSldViewPr snapToGrid="0">
      <p:cViewPr>
        <p:scale>
          <a:sx n="100" d="100"/>
          <a:sy n="100" d="100"/>
        </p:scale>
        <p:origin x="-330" y="24"/>
      </p:cViewPr>
      <p:guideLst>
        <p:guide orient="horz" pos="2160"/>
        <p:guide pos="384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6/17/2019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‹N°›</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14B252-8EFF-4387-B930-F07556521AEC}" type="slidenum">
              <a:rPr lang="en-US" smtClean="0"/>
              <a:t>15</a:t>
            </a:fld>
            <a:endParaRPr lang="en-US"/>
          </a:p>
        </p:txBody>
      </p:sp>
    </p:spTree>
    <p:extLst>
      <p:ext uri="{BB962C8B-B14F-4D97-AF65-F5344CB8AC3E}">
        <p14:creationId xmlns:p14="http://schemas.microsoft.com/office/powerpoint/2010/main" val="96659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14B252-8EFF-4387-B930-F07556521AEC}" type="slidenum">
              <a:rPr lang="en-US" smtClean="0"/>
              <a:t>16</a:t>
            </a:fld>
            <a:endParaRPr lang="en-US"/>
          </a:p>
        </p:txBody>
      </p:sp>
    </p:spTree>
    <p:extLst>
      <p:ext uri="{BB962C8B-B14F-4D97-AF65-F5344CB8AC3E}">
        <p14:creationId xmlns:p14="http://schemas.microsoft.com/office/powerpoint/2010/main" val="96659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14B252-8EFF-4387-B930-F07556521AEC}" type="slidenum">
              <a:rPr lang="en-US" smtClean="0"/>
              <a:t>17</a:t>
            </a:fld>
            <a:endParaRPr lang="en-US"/>
          </a:p>
        </p:txBody>
      </p:sp>
    </p:spTree>
    <p:extLst>
      <p:ext uri="{BB962C8B-B14F-4D97-AF65-F5344CB8AC3E}">
        <p14:creationId xmlns:p14="http://schemas.microsoft.com/office/powerpoint/2010/main" val="96659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14B252-8EFF-4387-B930-F07556521AEC}" type="slidenum">
              <a:rPr lang="en-US" smtClean="0"/>
              <a:t>18</a:t>
            </a:fld>
            <a:endParaRPr lang="en-US"/>
          </a:p>
        </p:txBody>
      </p:sp>
    </p:spTree>
    <p:extLst>
      <p:ext uri="{BB962C8B-B14F-4D97-AF65-F5344CB8AC3E}">
        <p14:creationId xmlns:p14="http://schemas.microsoft.com/office/powerpoint/2010/main" val="96659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14B252-8EFF-4387-B930-F07556521AEC}" type="slidenum">
              <a:rPr lang="en-US" smtClean="0"/>
              <a:t>19</a:t>
            </a:fld>
            <a:endParaRPr lang="en-US"/>
          </a:p>
        </p:txBody>
      </p:sp>
    </p:spTree>
    <p:extLst>
      <p:ext uri="{BB962C8B-B14F-4D97-AF65-F5344CB8AC3E}">
        <p14:creationId xmlns:p14="http://schemas.microsoft.com/office/powerpoint/2010/main" val="96659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C14B252-8EFF-4387-B930-F07556521AEC}" type="slidenum">
              <a:rPr lang="en-US" smtClean="0"/>
              <a:t>22</a:t>
            </a:fld>
            <a:endParaRPr lang="en-US"/>
          </a:p>
        </p:txBody>
      </p:sp>
    </p:spTree>
    <p:extLst>
      <p:ext uri="{BB962C8B-B14F-4D97-AF65-F5344CB8AC3E}">
        <p14:creationId xmlns:p14="http://schemas.microsoft.com/office/powerpoint/2010/main" val="2716888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
        <p:nvSpPr>
          <p:cNvPr id="8" name="Footer Placeholder 3"/>
          <p:cNvSpPr>
            <a:spLocks noGrp="1"/>
          </p:cNvSpPr>
          <p:nvPr>
            <p:ph type="ftr" sz="quarter" idx="11"/>
          </p:nvPr>
        </p:nvSpPr>
        <p:spPr>
          <a:xfrm>
            <a:off x="4038600" y="6276122"/>
            <a:ext cx="4114800" cy="365125"/>
          </a:xfrm>
        </p:spPr>
        <p:txBody>
          <a:bodyPr/>
          <a:lstStyle/>
          <a:p>
            <a:r>
              <a:rPr lang="de-DE" dirty="0" smtClean="0"/>
              <a:t>TCB-1, IHO Secretariate, Monaco ,1 March 2018</a:t>
            </a: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‹N°›</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
        <p:nvSpPr>
          <p:cNvPr id="12" name="Footer Placeholder 3"/>
          <p:cNvSpPr>
            <a:spLocks noGrp="1"/>
          </p:cNvSpPr>
          <p:nvPr>
            <p:ph type="ftr" sz="quarter" idx="11"/>
          </p:nvPr>
        </p:nvSpPr>
        <p:spPr>
          <a:xfrm>
            <a:off x="4038600" y="6276122"/>
            <a:ext cx="4114800" cy="365125"/>
          </a:xfrm>
        </p:spPr>
        <p:txBody>
          <a:bodyPr/>
          <a:lstStyle/>
          <a:p>
            <a:r>
              <a:rPr lang="de-DE" dirty="0" smtClean="0"/>
              <a:t>TCB-1, IHO Secretariate, Monaco ,1 March 2018</a:t>
            </a:r>
          </a:p>
        </p:txBody>
      </p:sp>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IHO COUNCIL</a:t>
            </a:r>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IHO COUNCIL</a:t>
            </a:r>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IHO COUNCIL</a:t>
            </a:r>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IHO COUNCIL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‹N°›</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www.iho.int/mtg_docs/rhc/MBSHC/MBSHC21/RegionF_ICCWG5_2019_05D_EN_Risk%20assesment%20by%20GREECE%20for%20Turkish%20cell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9735" y="505706"/>
            <a:ext cx="9532530" cy="784432"/>
          </a:xfrm>
        </p:spPr>
        <p:txBody>
          <a:bodyPr>
            <a:noAutofit/>
          </a:bodyPr>
          <a:lstStyle/>
          <a:p>
            <a:r>
              <a:rPr lang="en-US" dirty="0" smtClean="0"/>
              <a:t>Mediterranean and</a:t>
            </a:r>
            <a:r>
              <a:rPr lang="en-US" dirty="0"/>
              <a:t> </a:t>
            </a:r>
            <a:r>
              <a:rPr lang="en-US" dirty="0" smtClean="0"/>
              <a:t>Black Seas Hydrographic Commission (</a:t>
            </a:r>
            <a:r>
              <a:rPr lang="en-US" dirty="0"/>
              <a:t>MBSHC</a:t>
            </a:r>
            <a:r>
              <a:rPr lang="en-US" dirty="0" smtClean="0"/>
              <a:t>)</a:t>
            </a:r>
            <a:endParaRPr lang="en-US" dirty="0"/>
          </a:p>
        </p:txBody>
      </p:sp>
      <p:sp>
        <p:nvSpPr>
          <p:cNvPr id="4"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5" name="Subtitle 2"/>
          <p:cNvSpPr>
            <a:spLocks noGrp="1"/>
          </p:cNvSpPr>
          <p:nvPr>
            <p:ph type="ctrTitle"/>
          </p:nvPr>
        </p:nvSpPr>
        <p:spPr>
          <a:xfrm>
            <a:off x="1524000" y="2863464"/>
            <a:ext cx="9144000" cy="2999063"/>
          </a:xfrm>
        </p:spPr>
        <p:txBody>
          <a:bodyPr anchor="ctr">
            <a:noAutofit/>
          </a:bodyPr>
          <a:lstStyle/>
          <a:p>
            <a:pPr>
              <a:defRPr/>
            </a:pPr>
            <a:r>
              <a:rPr lang="en-US" altLang="ko-KR" sz="4800" b="1" dirty="0" smtClean="0">
                <a:effectLst>
                  <a:outerShdw blurRad="38100" dist="38100" dir="2700000" algn="tl">
                    <a:srgbClr val="000000">
                      <a:alpha val="43137"/>
                    </a:srgbClr>
                  </a:outerShdw>
                </a:effectLst>
              </a:rPr>
              <a:t>5</a:t>
            </a:r>
            <a:r>
              <a:rPr lang="en-US" altLang="ko-KR" sz="4800" b="1" baseline="30000" dirty="0" smtClean="0">
                <a:effectLst>
                  <a:outerShdw blurRad="38100" dist="38100" dir="2700000" algn="tl">
                    <a:srgbClr val="000000">
                      <a:alpha val="43137"/>
                    </a:srgbClr>
                  </a:outerShdw>
                </a:effectLst>
              </a:rPr>
              <a:t>th</a:t>
            </a:r>
            <a:r>
              <a:rPr lang="en-US" altLang="ko-KR" sz="4800" b="1" dirty="0" smtClean="0">
                <a:effectLst>
                  <a:outerShdw blurRad="38100" dist="38100" dir="2700000" algn="tl">
                    <a:srgbClr val="000000">
                      <a:alpha val="43137"/>
                    </a:srgbClr>
                  </a:outerShdw>
                </a:effectLst>
              </a:rPr>
              <a:t> Region F ICCWG meeting</a:t>
            </a:r>
            <a:br>
              <a:rPr lang="en-US" altLang="ko-KR" sz="4800" b="1" dirty="0" smtClean="0">
                <a:effectLst>
                  <a:outerShdw blurRad="38100" dist="38100" dir="2700000" algn="tl">
                    <a:srgbClr val="000000">
                      <a:alpha val="43137"/>
                    </a:srgbClr>
                  </a:outerShdw>
                </a:effectLst>
              </a:rPr>
            </a:br>
            <a:r>
              <a:rPr lang="en-US" altLang="ko-KR" sz="3600" b="1" dirty="0" smtClean="0">
                <a:effectLst>
                  <a:outerShdw blurRad="38100" dist="38100" dir="2700000" algn="tl">
                    <a:srgbClr val="000000">
                      <a:alpha val="43137"/>
                    </a:srgbClr>
                  </a:outerShdw>
                </a:effectLst>
              </a:rPr>
              <a:t>Cádiz – Wednesday 12</a:t>
            </a:r>
            <a:r>
              <a:rPr lang="en-US" altLang="ko-KR" sz="3600" b="1" baseline="30000" dirty="0" smtClean="0">
                <a:effectLst>
                  <a:outerShdw blurRad="38100" dist="38100" dir="2700000" algn="tl">
                    <a:srgbClr val="000000">
                      <a:alpha val="43137"/>
                    </a:srgbClr>
                  </a:outerShdw>
                </a:effectLst>
              </a:rPr>
              <a:t>th</a:t>
            </a:r>
            <a:r>
              <a:rPr lang="en-US" altLang="ko-KR" sz="3600" b="1" dirty="0" smtClean="0">
                <a:effectLst>
                  <a:outerShdw blurRad="38100" dist="38100" dir="2700000" algn="tl">
                    <a:srgbClr val="000000">
                      <a:alpha val="43137"/>
                    </a:srgbClr>
                  </a:outerShdw>
                </a:effectLst>
              </a:rPr>
              <a:t> June 2019</a:t>
            </a:r>
            <a:r>
              <a:rPr lang="en-US" altLang="ko-KR" sz="3600" dirty="0" smtClean="0">
                <a:effectLst>
                  <a:outerShdw blurRad="38100" dist="38100" dir="2700000" algn="tl">
                    <a:srgbClr val="000000">
                      <a:alpha val="43137"/>
                    </a:srgbClr>
                  </a:outerShdw>
                </a:effectLst>
              </a:rPr>
              <a:t> </a:t>
            </a:r>
            <a:r>
              <a:rPr lang="en-AU" altLang="ko-KR" sz="3600" dirty="0"/>
              <a:t/>
            </a:r>
            <a:br>
              <a:rPr lang="en-AU" altLang="ko-KR" sz="3600" dirty="0"/>
            </a:br>
            <a:r>
              <a:rPr lang="en-AU" altLang="ko-KR" sz="3600" b="1" dirty="0"/>
              <a:t/>
            </a:r>
            <a:br>
              <a:rPr lang="en-AU" altLang="ko-KR" sz="3600" b="1" dirty="0"/>
            </a:br>
            <a:r>
              <a:rPr lang="en-AU" altLang="ko-KR" sz="2600" dirty="0" smtClean="0"/>
              <a:t>Report to the 21</a:t>
            </a:r>
            <a:r>
              <a:rPr lang="en-AU" altLang="ko-KR" sz="2600" baseline="30000" dirty="0" smtClean="0"/>
              <a:t>st</a:t>
            </a:r>
            <a:r>
              <a:rPr lang="en-AU" altLang="ko-KR" sz="2600" dirty="0" smtClean="0"/>
              <a:t> conference of MBSHC</a:t>
            </a:r>
            <a:br>
              <a:rPr lang="en-AU" altLang="ko-KR" sz="2600" dirty="0" smtClean="0"/>
            </a:br>
            <a:r>
              <a:rPr lang="en-AU" altLang="ko-KR" sz="2800" dirty="0"/>
              <a:t/>
            </a:r>
            <a:br>
              <a:rPr lang="en-AU" altLang="ko-KR" sz="2800" dirty="0"/>
            </a:br>
            <a:r>
              <a:rPr lang="en-AU" altLang="ko-KR" sz="2400" b="1" dirty="0" smtClean="0">
                <a:solidFill>
                  <a:srgbClr val="002060"/>
                </a:solidFill>
              </a:rPr>
              <a:t>regionFcoord@shom.fr</a:t>
            </a:r>
            <a:r>
              <a:rPr lang="en-AU" altLang="ko-KR" sz="2800" dirty="0" smtClean="0"/>
              <a:t/>
            </a:r>
            <a:br>
              <a:rPr lang="en-AU" altLang="ko-KR" sz="2800" dirty="0" smtClean="0"/>
            </a:br>
            <a:r>
              <a:rPr lang="en-AU" altLang="ko-KR" sz="2800" dirty="0"/>
              <a:t/>
            </a:r>
            <a:br>
              <a:rPr lang="en-AU" altLang="ko-KR" sz="2800" dirty="0"/>
            </a:br>
            <a:endParaRPr lang="en-AU" altLang="ko-KR" sz="2800" dirty="0"/>
          </a:p>
        </p:txBody>
      </p:sp>
    </p:spTree>
    <p:extLst>
      <p:ext uri="{BB962C8B-B14F-4D97-AF65-F5344CB8AC3E}">
        <p14:creationId xmlns:p14="http://schemas.microsoft.com/office/powerpoint/2010/main" val="4929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AU" dirty="0"/>
              <a:t>[ICC5-3] – Region F INT Scheme</a:t>
            </a:r>
            <a:endParaRPr lang="fr-FR" dirty="0"/>
          </a:p>
        </p:txBody>
      </p:sp>
      <p:sp>
        <p:nvSpPr>
          <p:cNvPr id="3" name="Espace réservé du contenu 2"/>
          <p:cNvSpPr>
            <a:spLocks noGrp="1"/>
          </p:cNvSpPr>
          <p:nvPr>
            <p:ph idx="1"/>
          </p:nvPr>
        </p:nvSpPr>
        <p:spPr>
          <a:xfrm>
            <a:off x="734291" y="1046307"/>
            <a:ext cx="10515600" cy="4351338"/>
          </a:xfrm>
        </p:spPr>
        <p:txBody>
          <a:bodyPr/>
          <a:lstStyle/>
          <a:p>
            <a:r>
              <a:rPr lang="fr-FR" sz="2400" b="1" dirty="0" smtClean="0">
                <a:effectLst>
                  <a:outerShdw blurRad="38100" dist="38100" dir="2700000" algn="tl">
                    <a:srgbClr val="000000">
                      <a:alpha val="43137"/>
                    </a:srgbClr>
                  </a:outerShdw>
                </a:effectLst>
              </a:rPr>
              <a:t>INT3808 Chart (</a:t>
            </a:r>
            <a:r>
              <a:rPr lang="fr-FR" sz="2400" b="1" dirty="0" err="1" smtClean="0">
                <a:effectLst>
                  <a:outerShdw blurRad="38100" dist="38100" dir="2700000" algn="tl">
                    <a:srgbClr val="000000">
                      <a:alpha val="43137"/>
                    </a:srgbClr>
                  </a:outerShdw>
                </a:effectLst>
              </a:rPr>
              <a:t>refer</a:t>
            </a:r>
            <a:r>
              <a:rPr lang="fr-FR" sz="2400" b="1" dirty="0" smtClean="0">
                <a:effectLst>
                  <a:outerShdw blurRad="38100" dist="38100" dir="2700000" algn="tl">
                    <a:srgbClr val="000000">
                      <a:alpha val="43137"/>
                    </a:srgbClr>
                  </a:outerShdw>
                </a:effectLst>
              </a:rPr>
              <a:t> to RU national report)</a:t>
            </a:r>
          </a:p>
          <a:p>
            <a:pPr marL="0" indent="0">
              <a:buNone/>
              <a:tabLst>
                <a:tab pos="623888" algn="l"/>
              </a:tabLst>
            </a:pPr>
            <a:endParaRPr lang="fr-FR" sz="1200" b="1" i="1" dirty="0" smtClean="0">
              <a:effectLst>
                <a:outerShdw blurRad="38100" dist="38100" dir="2700000" algn="tl">
                  <a:srgbClr val="000000">
                    <a:alpha val="43137"/>
                  </a:srgbClr>
                </a:outerShdw>
              </a:effectLst>
            </a:endParaRPr>
          </a:p>
          <a:p>
            <a:pPr marL="0" indent="0">
              <a:buNone/>
            </a:pPr>
            <a:r>
              <a:rPr lang="fr-FR" sz="2400" b="1" i="1" dirty="0" err="1" smtClean="0">
                <a:effectLst>
                  <a:outerShdw blurRad="38100" dist="38100" dir="2700000" algn="tl">
                    <a:srgbClr val="000000">
                      <a:alpha val="43137"/>
                    </a:srgbClr>
                  </a:outerShdw>
                </a:effectLst>
              </a:rPr>
              <a:t>Proposed</a:t>
            </a:r>
            <a:r>
              <a:rPr lang="fr-FR" sz="2400" b="1" i="1" dirty="0" smtClean="0">
                <a:effectLst>
                  <a:outerShdw blurRad="38100" dist="38100" dir="2700000" algn="tl">
                    <a:srgbClr val="000000">
                      <a:alpha val="43137"/>
                    </a:srgbClr>
                  </a:outerShdw>
                </a:effectLst>
              </a:rPr>
              <a:t> MBSHC action </a:t>
            </a:r>
            <a:r>
              <a:rPr lang="fr-FR" sz="2400" b="1" dirty="0" smtClean="0">
                <a:effectLst>
                  <a:outerShdw blurRad="38100" dist="38100" dir="2700000" algn="tl">
                    <a:srgbClr val="000000">
                      <a:alpha val="43137"/>
                    </a:srgbClr>
                  </a:outerShdw>
                </a:effectLst>
              </a:rPr>
              <a:t>:</a:t>
            </a:r>
          </a:p>
          <a:p>
            <a:pPr marL="0" indent="0">
              <a:buNone/>
            </a:pPr>
            <a:r>
              <a:rPr lang="fr-FR" sz="2400" b="1" dirty="0" smtClean="0">
                <a:effectLst>
                  <a:outerShdw blurRad="38100" dist="38100" dir="2700000" algn="tl">
                    <a:srgbClr val="000000">
                      <a:alpha val="43137"/>
                    </a:srgbClr>
                  </a:outerShdw>
                </a:effectLst>
              </a:rPr>
              <a:t>RU to </a:t>
            </a:r>
            <a:r>
              <a:rPr lang="fr-FR" sz="2400" b="1" dirty="0" err="1" smtClean="0">
                <a:effectLst>
                  <a:outerShdw blurRad="38100" dist="38100" dir="2700000" algn="tl">
                    <a:srgbClr val="000000">
                      <a:alpha val="43137"/>
                    </a:srgbClr>
                  </a:outerShdw>
                </a:effectLst>
              </a:rPr>
              <a:t>provide</a:t>
            </a:r>
            <a:r>
              <a:rPr lang="fr-FR" sz="2400" b="1" dirty="0" smtClean="0">
                <a:effectLst>
                  <a:outerShdw blurRad="38100" dist="38100" dir="2700000" algn="tl">
                    <a:srgbClr val="000000">
                      <a:alpha val="43137"/>
                    </a:srgbClr>
                  </a:outerShdw>
                </a:effectLst>
              </a:rPr>
              <a:t> </a:t>
            </a:r>
            <a:r>
              <a:rPr lang="fr-FR" sz="2400" b="1" dirty="0" err="1" smtClean="0">
                <a:effectLst>
                  <a:outerShdw blurRad="38100" dist="38100" dir="2700000" algn="tl">
                    <a:srgbClr val="000000">
                      <a:alpha val="43137"/>
                    </a:srgbClr>
                  </a:outerShdw>
                </a:effectLst>
              </a:rPr>
              <a:t>assigned</a:t>
            </a:r>
            <a:r>
              <a:rPr lang="fr-FR" sz="2400" b="1" dirty="0" smtClean="0">
                <a:effectLst>
                  <a:outerShdw blurRad="38100" dist="38100" dir="2700000" algn="tl">
                    <a:srgbClr val="000000">
                      <a:alpha val="43137"/>
                    </a:srgbClr>
                  </a:outerShdw>
                </a:effectLst>
              </a:rPr>
              <a:t> </a:t>
            </a:r>
            <a:r>
              <a:rPr lang="fr-FR" sz="2400" b="1" dirty="0" err="1" smtClean="0">
                <a:effectLst>
                  <a:outerShdw blurRad="38100" dist="38100" dir="2700000" algn="tl">
                    <a:srgbClr val="000000">
                      <a:alpha val="43137"/>
                    </a:srgbClr>
                  </a:outerShdw>
                </a:effectLst>
              </a:rPr>
              <a:t>producers</a:t>
            </a:r>
            <a:r>
              <a:rPr lang="fr-FR" sz="2400" b="1" dirty="0" smtClean="0">
                <a:effectLst>
                  <a:outerShdw blurRad="38100" dist="38100" dir="2700000" algn="tl">
                    <a:srgbClr val="000000">
                      <a:alpha val="43137"/>
                    </a:srgbClr>
                  </a:outerShdw>
                </a:effectLst>
              </a:rPr>
              <a:t> (TR and GE) </a:t>
            </a:r>
            <a:r>
              <a:rPr lang="fr-FR" sz="2400" b="1" dirty="0" err="1" smtClean="0">
                <a:effectLst>
                  <a:outerShdw blurRad="38100" dist="38100" dir="2700000" algn="tl">
                    <a:srgbClr val="000000">
                      <a:alpha val="43137"/>
                    </a:srgbClr>
                  </a:outerShdw>
                </a:effectLst>
              </a:rPr>
              <a:t>with</a:t>
            </a:r>
            <a:r>
              <a:rPr lang="fr-FR" sz="2400" b="1" dirty="0" smtClean="0">
                <a:effectLst>
                  <a:outerShdw blurRad="38100" dist="38100" dir="2700000" algn="tl">
                    <a:srgbClr val="000000">
                      <a:alpha val="43137"/>
                    </a:srgbClr>
                  </a:outerShdw>
                </a:effectLst>
              </a:rPr>
              <a:t> </a:t>
            </a:r>
            <a:r>
              <a:rPr lang="fr-FR" sz="2400" b="1" dirty="0" err="1" smtClean="0">
                <a:effectLst>
                  <a:outerShdw blurRad="38100" dist="38100" dir="2700000" algn="tl">
                    <a:srgbClr val="000000">
                      <a:alpha val="43137"/>
                    </a:srgbClr>
                  </a:outerShdw>
                </a:effectLst>
              </a:rPr>
              <a:t>repromats</a:t>
            </a:r>
            <a:r>
              <a:rPr lang="fr-FR" sz="2400" b="1" dirty="0" smtClean="0">
                <a:effectLst>
                  <a:outerShdw blurRad="38100" dist="38100" dir="2700000" algn="tl">
                    <a:srgbClr val="000000">
                      <a:alpha val="43137"/>
                    </a:srgbClr>
                  </a:outerShdw>
                </a:effectLst>
              </a:rPr>
              <a:t> of </a:t>
            </a:r>
            <a:r>
              <a:rPr lang="fr-FR" sz="2400" b="1" dirty="0" err="1" smtClean="0">
                <a:effectLst>
                  <a:outerShdw blurRad="38100" dist="38100" dir="2700000" algn="tl">
                    <a:srgbClr val="000000">
                      <a:alpha val="43137"/>
                    </a:srgbClr>
                  </a:outerShdw>
                </a:effectLst>
              </a:rPr>
              <a:t>their</a:t>
            </a:r>
            <a:r>
              <a:rPr lang="fr-FR" sz="2400" b="1" dirty="0" smtClean="0">
                <a:effectLst>
                  <a:outerShdw blurRad="38100" dist="38100" dir="2700000" algn="tl">
                    <a:srgbClr val="000000">
                      <a:alpha val="43137"/>
                    </a:srgbClr>
                  </a:outerShdw>
                </a:effectLst>
              </a:rPr>
              <a:t> </a:t>
            </a:r>
            <a:r>
              <a:rPr lang="fr-FR" sz="2400" b="1" dirty="0" err="1" smtClean="0">
                <a:effectLst>
                  <a:outerShdw blurRad="38100" dist="38100" dir="2700000" algn="tl">
                    <a:srgbClr val="000000">
                      <a:alpha val="43137"/>
                    </a:srgbClr>
                  </a:outerShdw>
                </a:effectLst>
              </a:rPr>
              <a:t>updated</a:t>
            </a:r>
            <a:r>
              <a:rPr lang="fr-FR" sz="2400" b="1" dirty="0" smtClean="0">
                <a:effectLst>
                  <a:outerShdw blurRad="38100" dist="38100" dir="2700000" algn="tl">
                    <a:srgbClr val="000000">
                      <a:alpha val="43137"/>
                    </a:srgbClr>
                  </a:outerShdw>
                </a:effectLst>
              </a:rPr>
              <a:t> chart </a:t>
            </a:r>
            <a:r>
              <a:rPr lang="fr-FR" sz="2400" b="1" dirty="0" err="1" smtClean="0">
                <a:effectLst>
                  <a:outerShdw blurRad="38100" dist="38100" dir="2700000" algn="tl">
                    <a:srgbClr val="000000">
                      <a:alpha val="43137"/>
                    </a:srgbClr>
                  </a:outerShdw>
                </a:effectLst>
              </a:rPr>
              <a:t>corresponding</a:t>
            </a:r>
            <a:r>
              <a:rPr lang="fr-FR" sz="2400" b="1" dirty="0" smtClean="0">
                <a:effectLst>
                  <a:outerShdw blurRad="38100" dist="38100" dir="2700000" algn="tl">
                    <a:srgbClr val="000000">
                      <a:alpha val="43137"/>
                    </a:srgbClr>
                  </a:outerShdw>
                </a:effectLst>
              </a:rPr>
              <a:t> to INT3808 and </a:t>
            </a:r>
            <a:r>
              <a:rPr lang="fr-FR" sz="2400" b="1" dirty="0" err="1" smtClean="0">
                <a:effectLst>
                  <a:outerShdw blurRad="38100" dist="38100" dir="2700000" algn="tl">
                    <a:srgbClr val="000000">
                      <a:alpha val="43137"/>
                    </a:srgbClr>
                  </a:outerShdw>
                </a:effectLst>
              </a:rPr>
              <a:t>with</a:t>
            </a:r>
            <a:r>
              <a:rPr lang="fr-FR" sz="2400" b="1" dirty="0" smtClean="0">
                <a:effectLst>
                  <a:outerShdw blurRad="38100" dist="38100" dir="2700000" algn="tl">
                    <a:srgbClr val="000000">
                      <a:alpha val="43137"/>
                    </a:srgbClr>
                  </a:outerShdw>
                </a:effectLst>
              </a:rPr>
              <a:t> </a:t>
            </a:r>
            <a:r>
              <a:rPr lang="fr-FR" sz="2400" b="1" dirty="0" err="1" smtClean="0">
                <a:effectLst>
                  <a:outerShdw blurRad="38100" dist="38100" dir="2700000" algn="tl">
                    <a:srgbClr val="000000">
                      <a:alpha val="43137"/>
                    </a:srgbClr>
                  </a:outerShdw>
                </a:effectLst>
              </a:rPr>
              <a:t>updating</a:t>
            </a:r>
            <a:r>
              <a:rPr lang="fr-FR" sz="2400" b="1" dirty="0" smtClean="0">
                <a:effectLst>
                  <a:outerShdw blurRad="38100" dist="38100" dir="2700000" algn="tl">
                    <a:srgbClr val="000000">
                      <a:alpha val="43137"/>
                    </a:srgbClr>
                  </a:outerShdw>
                </a:effectLst>
              </a:rPr>
              <a:t> information for ENC TR200014</a:t>
            </a:r>
            <a:endParaRPr lang="fr-FR" sz="2400" b="1"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p:txBody>
          <a:bodyPr/>
          <a:lstStyle/>
          <a:p>
            <a:r>
              <a:rPr lang="de-DE" smtClean="0"/>
              <a:t>TCB-1, IHO Secretariate, Monaco ,1 March 2018</a:t>
            </a:r>
            <a:endParaRPr lang="de-DE"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045" y="3124435"/>
            <a:ext cx="7304810" cy="358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3064" y="1776845"/>
            <a:ext cx="10619509" cy="1246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696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[ICC5-3] – Region F INT Scheme</a:t>
            </a:r>
            <a:endParaRPr lang="en-AU" dirty="0"/>
          </a:p>
        </p:txBody>
      </p:sp>
      <p:sp>
        <p:nvSpPr>
          <p:cNvPr id="3" name="Content Placeholder 2"/>
          <p:cNvSpPr>
            <a:spLocks noGrp="1"/>
          </p:cNvSpPr>
          <p:nvPr>
            <p:ph idx="1"/>
          </p:nvPr>
        </p:nvSpPr>
        <p:spPr>
          <a:xfrm>
            <a:off x="728870" y="1304193"/>
            <a:ext cx="10641495" cy="2789342"/>
          </a:xfrm>
        </p:spPr>
        <p:txBody>
          <a:bodyPr>
            <a:noAutofit/>
          </a:bodyPr>
          <a:lstStyle/>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Western </a:t>
            </a:r>
            <a:r>
              <a:rPr lang="en-US" altLang="ko-KR" sz="2400" b="1" dirty="0">
                <a:effectLst>
                  <a:outerShdw blurRad="38100" dist="38100" dir="2700000" algn="tl">
                    <a:srgbClr val="000000">
                      <a:alpha val="43137"/>
                    </a:srgbClr>
                  </a:outerShdw>
                </a:effectLst>
              </a:rPr>
              <a:t>Mediterranean INT Scheme </a:t>
            </a:r>
            <a:r>
              <a:rPr lang="en-US" altLang="ko-KR" sz="2400" b="1" dirty="0" smtClean="0">
                <a:effectLst>
                  <a:outerShdw blurRad="38100" dist="38100" dir="2700000" algn="tl">
                    <a:srgbClr val="000000">
                      <a:alpha val="43137"/>
                    </a:srgbClr>
                  </a:outerShdw>
                </a:effectLst>
              </a:rPr>
              <a:t>(ES proposal)</a:t>
            </a:r>
            <a:endParaRPr lang="en-US" altLang="ko-KR" sz="2400" b="1" dirty="0">
              <a:effectLst>
                <a:outerShdw blurRad="38100" dist="38100" dir="2700000" algn="tl">
                  <a:srgbClr val="000000">
                    <a:alpha val="43137"/>
                  </a:srgbClr>
                </a:outerShdw>
              </a:effectLst>
            </a:endParaRPr>
          </a:p>
        </p:txBody>
      </p:sp>
      <p:graphicFrame>
        <p:nvGraphicFramePr>
          <p:cNvPr id="6" name="Tableau 5"/>
          <p:cNvGraphicFramePr>
            <a:graphicFrameLocks noGrp="1"/>
          </p:cNvGraphicFramePr>
          <p:nvPr>
            <p:extLst>
              <p:ext uri="{D42A27DB-BD31-4B8C-83A1-F6EECF244321}">
                <p14:modId xmlns:p14="http://schemas.microsoft.com/office/powerpoint/2010/main" val="3285962715"/>
              </p:ext>
            </p:extLst>
          </p:nvPr>
        </p:nvGraphicFramePr>
        <p:xfrm>
          <a:off x="992890" y="2161050"/>
          <a:ext cx="10618085" cy="1463502"/>
        </p:xfrm>
        <a:graphic>
          <a:graphicData uri="http://schemas.openxmlformats.org/drawingml/2006/table">
            <a:tbl>
              <a:tblPr firstRow="1" bandRow="1">
                <a:tableStyleId>{5C22544A-7EE6-4342-B048-85BDC9FD1C3A}</a:tableStyleId>
              </a:tblPr>
              <a:tblGrid>
                <a:gridCol w="1364302"/>
                <a:gridCol w="3944740"/>
                <a:gridCol w="1244023"/>
                <a:gridCol w="4065020"/>
              </a:tblGrid>
              <a:tr h="419816">
                <a:tc>
                  <a:txBody>
                    <a:bodyPr/>
                    <a:lstStyle/>
                    <a:p>
                      <a:pPr algn="ctr"/>
                      <a:r>
                        <a:rPr lang="en-GB" sz="1600" b="1" noProof="0" dirty="0" smtClean="0">
                          <a:latin typeface="+mn-lt"/>
                        </a:rPr>
                        <a:t>Action N°</a:t>
                      </a:r>
                      <a:endParaRPr lang="en-GB" sz="1600" b="1" noProof="0" dirty="0">
                        <a:latin typeface="+mn-lt"/>
                      </a:endParaRPr>
                    </a:p>
                  </a:txBody>
                  <a:tcPr anchor="ctr"/>
                </a:tc>
                <a:tc>
                  <a:txBody>
                    <a:bodyPr/>
                    <a:lstStyle/>
                    <a:p>
                      <a:pPr algn="ctr"/>
                      <a:r>
                        <a:rPr lang="en-GB" sz="1600" b="1" noProof="0" dirty="0" smtClean="0">
                          <a:latin typeface="+mn-lt"/>
                        </a:rPr>
                        <a:t>Action</a:t>
                      </a:r>
                      <a:endParaRPr lang="en-GB" sz="1600" b="1" noProof="0" dirty="0">
                        <a:latin typeface="+mn-lt"/>
                      </a:endParaRPr>
                    </a:p>
                  </a:txBody>
                  <a:tcPr anchor="ctr"/>
                </a:tc>
                <a:tc>
                  <a:txBody>
                    <a:bodyPr/>
                    <a:lstStyle/>
                    <a:p>
                      <a:pPr algn="ctr"/>
                      <a:r>
                        <a:rPr lang="en-GB" sz="1600" b="1" noProof="0" dirty="0" smtClean="0">
                          <a:latin typeface="+mn-lt"/>
                        </a:rPr>
                        <a:t>Responsible</a:t>
                      </a:r>
                      <a:endParaRPr lang="en-GB" sz="1600" b="1" noProof="0" dirty="0">
                        <a:latin typeface="+mn-lt"/>
                      </a:endParaRPr>
                    </a:p>
                  </a:txBody>
                  <a:tcPr anchor="ctr"/>
                </a:tc>
                <a:tc>
                  <a:txBody>
                    <a:bodyPr/>
                    <a:lstStyle/>
                    <a:p>
                      <a:pPr algn="ctr"/>
                      <a:r>
                        <a:rPr lang="en-GB" sz="1600" b="1" noProof="0" dirty="0" smtClean="0">
                          <a:latin typeface="+mn-lt"/>
                        </a:rPr>
                        <a:t>Update</a:t>
                      </a:r>
                      <a:endParaRPr lang="en-GB" sz="1600" b="1" noProof="0" dirty="0">
                        <a:latin typeface="+mn-lt"/>
                      </a:endParaRPr>
                    </a:p>
                  </a:txBody>
                  <a:tcPr anchor="ctr"/>
                </a:tc>
              </a:tr>
              <a:tr h="812315">
                <a:tc>
                  <a:txBody>
                    <a:bodyPr/>
                    <a:lstStyle/>
                    <a:p>
                      <a:pPr algn="ctr">
                        <a:lnSpc>
                          <a:spcPct val="107000"/>
                        </a:lnSpc>
                        <a:spcAft>
                          <a:spcPts val="0"/>
                        </a:spcAft>
                      </a:pPr>
                      <a:r>
                        <a:rPr lang="en-GB" sz="1600" b="1" dirty="0">
                          <a:effectLst/>
                          <a:latin typeface="+mn-lt"/>
                          <a:ea typeface="Calibri"/>
                          <a:cs typeface="Times New Roman"/>
                        </a:rPr>
                        <a:t>MBSHC20/37</a:t>
                      </a:r>
                      <a:endParaRPr lang="fr-FR" sz="1600" dirty="0">
                        <a:effectLst/>
                        <a:latin typeface="+mn-lt"/>
                        <a:ea typeface="Calibri"/>
                        <a:cs typeface="Times New Roman"/>
                      </a:endParaRPr>
                    </a:p>
                  </a:txBody>
                  <a:tcPr marL="68580" marR="68580" marT="0" marB="0" anchor="ctr"/>
                </a:tc>
                <a:tc>
                  <a:txBody>
                    <a:bodyPr/>
                    <a:lstStyle/>
                    <a:p>
                      <a:pPr algn="just">
                        <a:lnSpc>
                          <a:spcPct val="107000"/>
                        </a:lnSpc>
                        <a:spcAft>
                          <a:spcPts val="0"/>
                        </a:spcAft>
                      </a:pPr>
                      <a:r>
                        <a:rPr lang="en-GB" sz="1600" dirty="0">
                          <a:effectLst/>
                          <a:latin typeface="+mn-lt"/>
                          <a:ea typeface="Calibri"/>
                          <a:cs typeface="Times New Roman"/>
                        </a:rPr>
                        <a:t>ICCWG-F to confirm the transfer of INT3102, INT3108, INT3110 and INT3112 to the Western Mediterranean small scale INT scheme (see decision MBSHC20/06</a:t>
                      </a:r>
                      <a:r>
                        <a:rPr lang="en-GB" sz="1600" dirty="0" smtClean="0">
                          <a:effectLst/>
                          <a:latin typeface="+mn-lt"/>
                          <a:ea typeface="Calibri"/>
                          <a:cs typeface="Times New Roman"/>
                        </a:rPr>
                        <a:t>).</a:t>
                      </a:r>
                      <a:endParaRPr lang="fr-FR" sz="160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en-GB" sz="1600" dirty="0">
                          <a:effectLst/>
                          <a:latin typeface="+mn-lt"/>
                          <a:ea typeface="Calibri"/>
                          <a:cs typeface="Times New Roman"/>
                        </a:rPr>
                        <a:t>ICCWG-F</a:t>
                      </a:r>
                      <a:endParaRPr lang="fr-FR" sz="1600" dirty="0">
                        <a:effectLst/>
                        <a:latin typeface="+mn-lt"/>
                        <a:ea typeface="Calibri"/>
                        <a:cs typeface="Times New Roman"/>
                      </a:endParaRPr>
                    </a:p>
                  </a:txBody>
                  <a:tcPr marL="68580" marR="68580" marT="0" marB="0" anchor="ctr"/>
                </a:tc>
                <a:tc>
                  <a:txBody>
                    <a:bodyPr/>
                    <a:lstStyle/>
                    <a:p>
                      <a:pPr algn="l"/>
                      <a:r>
                        <a:rPr lang="fr-FR" sz="1600" b="0" i="0" noProof="0" dirty="0" smtClean="0">
                          <a:solidFill>
                            <a:schemeClr val="tx1"/>
                          </a:solidFill>
                          <a:latin typeface="+mn-lt"/>
                        </a:rPr>
                        <a:t>Transfer  </a:t>
                      </a:r>
                      <a:r>
                        <a:rPr lang="fr-FR" sz="1600" b="0" i="0" noProof="0" dirty="0" err="1" smtClean="0">
                          <a:solidFill>
                            <a:schemeClr val="tx1"/>
                          </a:solidFill>
                          <a:latin typeface="+mn-lt"/>
                        </a:rPr>
                        <a:t>confirmed</a:t>
                      </a:r>
                      <a:r>
                        <a:rPr lang="fr-FR" sz="1600" b="0" i="0" noProof="0" dirty="0" smtClean="0">
                          <a:solidFill>
                            <a:schemeClr val="tx1"/>
                          </a:solidFill>
                          <a:latin typeface="+mn-lt"/>
                        </a:rPr>
                        <a:t>. </a:t>
                      </a:r>
                      <a:r>
                        <a:rPr lang="fr-FR" sz="1600" b="0" i="0" noProof="0" dirty="0" err="1" smtClean="0">
                          <a:solidFill>
                            <a:schemeClr val="tx1"/>
                          </a:solidFill>
                          <a:latin typeface="+mn-lt"/>
                        </a:rPr>
                        <a:t>These</a:t>
                      </a:r>
                      <a:r>
                        <a:rPr lang="fr-FR" sz="1600" b="0" i="0" noProof="0" dirty="0" smtClean="0">
                          <a:solidFill>
                            <a:schemeClr val="tx1"/>
                          </a:solidFill>
                          <a:latin typeface="+mn-lt"/>
                        </a:rPr>
                        <a:t>  « General » charts</a:t>
                      </a:r>
                      <a:r>
                        <a:rPr lang="fr-FR" sz="1600" b="0" i="0" baseline="0" noProof="0" dirty="0" smtClean="0">
                          <a:solidFill>
                            <a:schemeClr val="tx1"/>
                          </a:solidFill>
                          <a:latin typeface="+mn-lt"/>
                        </a:rPr>
                        <a:t> </a:t>
                      </a:r>
                      <a:r>
                        <a:rPr lang="fr-FR" sz="1600" b="0" i="0" baseline="0" noProof="0" dirty="0" err="1" smtClean="0">
                          <a:solidFill>
                            <a:schemeClr val="tx1"/>
                          </a:solidFill>
                          <a:latin typeface="+mn-lt"/>
                        </a:rPr>
                        <a:t>will</a:t>
                      </a:r>
                      <a:r>
                        <a:rPr lang="fr-FR" sz="1600" b="0" i="0" baseline="0" noProof="0" dirty="0" smtClean="0">
                          <a:solidFill>
                            <a:schemeClr val="tx1"/>
                          </a:solidFill>
                          <a:latin typeface="+mn-lt"/>
                        </a:rPr>
                        <a:t> </a:t>
                      </a:r>
                      <a:r>
                        <a:rPr lang="fr-FR" sz="1600" b="0" i="0" baseline="0" noProof="0" dirty="0" err="1" smtClean="0">
                          <a:solidFill>
                            <a:schemeClr val="tx1"/>
                          </a:solidFill>
                          <a:latin typeface="+mn-lt"/>
                        </a:rPr>
                        <a:t>remain</a:t>
                      </a:r>
                      <a:r>
                        <a:rPr lang="fr-FR" sz="1600" b="0" i="0" baseline="0" noProof="0" dirty="0" smtClean="0">
                          <a:solidFill>
                            <a:schemeClr val="tx1"/>
                          </a:solidFill>
                          <a:latin typeface="+mn-lt"/>
                        </a:rPr>
                        <a:t> in the INT </a:t>
                      </a:r>
                      <a:r>
                        <a:rPr lang="fr-FR" sz="1600" b="0" i="0" baseline="0" noProof="0" dirty="0" err="1" smtClean="0">
                          <a:solidFill>
                            <a:schemeClr val="tx1"/>
                          </a:solidFill>
                          <a:latin typeface="+mn-lt"/>
                        </a:rPr>
                        <a:t>scheme</a:t>
                      </a:r>
                      <a:r>
                        <a:rPr lang="fr-FR" sz="1600" b="0" i="0" baseline="0" noProof="0" dirty="0" smtClean="0">
                          <a:solidFill>
                            <a:schemeClr val="tx1"/>
                          </a:solidFill>
                          <a:latin typeface="+mn-lt"/>
                        </a:rPr>
                        <a:t> </a:t>
                      </a:r>
                      <a:r>
                        <a:rPr lang="fr-FR" sz="1600" b="0" i="0" baseline="0" noProof="0" dirty="0" err="1" smtClean="0">
                          <a:solidFill>
                            <a:schemeClr val="tx1"/>
                          </a:solidFill>
                          <a:latin typeface="+mn-lt"/>
                        </a:rPr>
                        <a:t>after</a:t>
                      </a:r>
                      <a:r>
                        <a:rPr lang="fr-FR" sz="1600" b="0" i="0" baseline="0" noProof="0" dirty="0" smtClean="0">
                          <a:solidFill>
                            <a:schemeClr val="tx1"/>
                          </a:solidFill>
                          <a:latin typeface="+mn-lt"/>
                        </a:rPr>
                        <a:t> production of  the </a:t>
                      </a:r>
                      <a:r>
                        <a:rPr lang="fr-FR" sz="1600" b="0" i="0" baseline="0" noProof="0" dirty="0" err="1" smtClean="0">
                          <a:solidFill>
                            <a:schemeClr val="tx1"/>
                          </a:solidFill>
                          <a:latin typeface="+mn-lt"/>
                        </a:rPr>
                        <a:t>schemed</a:t>
                      </a:r>
                      <a:r>
                        <a:rPr lang="fr-FR" sz="1600" b="0" i="0" baseline="0" noProof="0" dirty="0" smtClean="0">
                          <a:solidFill>
                            <a:schemeClr val="tx1"/>
                          </a:solidFill>
                          <a:latin typeface="+mn-lt"/>
                        </a:rPr>
                        <a:t> « </a:t>
                      </a:r>
                      <a:r>
                        <a:rPr lang="fr-FR" sz="1600" b="0" i="0" baseline="0" noProof="0" dirty="0" err="1" smtClean="0">
                          <a:solidFill>
                            <a:schemeClr val="tx1"/>
                          </a:solidFill>
                          <a:latin typeface="+mn-lt"/>
                        </a:rPr>
                        <a:t>Coastal</a:t>
                      </a:r>
                      <a:r>
                        <a:rPr lang="fr-FR" sz="1600" b="0" i="0" baseline="0" noProof="0" dirty="0" smtClean="0">
                          <a:solidFill>
                            <a:schemeClr val="tx1"/>
                          </a:solidFill>
                          <a:latin typeface="+mn-lt"/>
                        </a:rPr>
                        <a:t> » INT charts by ES.</a:t>
                      </a:r>
                      <a:endParaRPr lang="fr-FR" sz="1600" b="0" i="0" noProof="0" dirty="0" smtClean="0">
                        <a:solidFill>
                          <a:schemeClr val="tx1"/>
                        </a:solidFill>
                        <a:latin typeface="+mn-lt"/>
                      </a:endParaRPr>
                    </a:p>
                  </a:txBody>
                  <a:tcPr anchor="ctr"/>
                </a:tc>
              </a:tr>
            </a:tbl>
          </a:graphicData>
        </a:graphic>
      </p:graphicFrame>
      <p:sp>
        <p:nvSpPr>
          <p:cNvPr id="8"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Tree>
    <p:extLst>
      <p:ext uri="{BB962C8B-B14F-4D97-AF65-F5344CB8AC3E}">
        <p14:creationId xmlns:p14="http://schemas.microsoft.com/office/powerpoint/2010/main" val="362459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[ICC5-4] – ENC coverage status</a:t>
            </a:r>
            <a:endParaRPr lang="en-AU" dirty="0"/>
          </a:p>
        </p:txBody>
      </p:sp>
      <p:sp>
        <p:nvSpPr>
          <p:cNvPr id="3" name="Content Placeholder 2"/>
          <p:cNvSpPr>
            <a:spLocks noGrp="1"/>
          </p:cNvSpPr>
          <p:nvPr>
            <p:ph idx="1"/>
          </p:nvPr>
        </p:nvSpPr>
        <p:spPr>
          <a:xfrm>
            <a:off x="728870" y="1304193"/>
            <a:ext cx="10641495" cy="2789342"/>
          </a:xfrm>
        </p:spPr>
        <p:txBody>
          <a:bodyPr>
            <a:noAutofit/>
          </a:bodyPr>
          <a:lstStyle/>
          <a:p>
            <a:pPr marL="0" indent="0">
              <a:lnSpc>
                <a:spcPct val="114000"/>
              </a:lnSpc>
              <a:spcBef>
                <a:spcPts val="0"/>
              </a:spcBef>
              <a:spcAft>
                <a:spcPts val="1200"/>
              </a:spcAft>
              <a:buNone/>
              <a:defRPr/>
            </a:pPr>
            <a:endParaRPr lang="en-US" altLang="ko-KR" sz="2400" b="1" dirty="0">
              <a:effectLst>
                <a:outerShdw blurRad="38100" dist="38100" dir="2700000" algn="tl">
                  <a:srgbClr val="000000">
                    <a:alpha val="43137"/>
                  </a:srgbClr>
                </a:outerShdw>
              </a:effectLst>
            </a:endParaRPr>
          </a:p>
          <a:p>
            <a:pPr marL="0" indent="0">
              <a:lnSpc>
                <a:spcPct val="114000"/>
              </a:lnSpc>
              <a:spcBef>
                <a:spcPts val="0"/>
              </a:spcBef>
              <a:spcAft>
                <a:spcPts val="1200"/>
              </a:spcAft>
              <a:buNone/>
              <a:defRPr/>
            </a:pPr>
            <a:endParaRPr lang="en-US" altLang="ko-KR" sz="2400" b="1" dirty="0">
              <a:effectLst>
                <a:outerShdw blurRad="38100" dist="38100" dir="2700000" algn="tl">
                  <a:srgbClr val="000000">
                    <a:alpha val="43137"/>
                  </a:srgbClr>
                </a:outerShdw>
              </a:effectLst>
            </a:endParaRPr>
          </a:p>
        </p:txBody>
      </p:sp>
      <p:graphicFrame>
        <p:nvGraphicFramePr>
          <p:cNvPr id="9" name="Tableau 8"/>
          <p:cNvGraphicFramePr>
            <a:graphicFrameLocks noGrp="1"/>
          </p:cNvGraphicFramePr>
          <p:nvPr>
            <p:extLst>
              <p:ext uri="{D42A27DB-BD31-4B8C-83A1-F6EECF244321}">
                <p14:modId xmlns:p14="http://schemas.microsoft.com/office/powerpoint/2010/main" val="925566136"/>
              </p:ext>
            </p:extLst>
          </p:nvPr>
        </p:nvGraphicFramePr>
        <p:xfrm>
          <a:off x="510362" y="1324249"/>
          <a:ext cx="11227984" cy="2035758"/>
        </p:xfrm>
        <a:graphic>
          <a:graphicData uri="http://schemas.openxmlformats.org/drawingml/2006/table">
            <a:tbl>
              <a:tblPr firstRow="1" bandRow="1">
                <a:tableStyleId>{5C22544A-7EE6-4342-B048-85BDC9FD1C3A}</a:tableStyleId>
              </a:tblPr>
              <a:tblGrid>
                <a:gridCol w="1584251"/>
                <a:gridCol w="4699590"/>
                <a:gridCol w="1392865"/>
                <a:gridCol w="3551278"/>
              </a:tblGrid>
              <a:tr h="279463">
                <a:tc>
                  <a:txBody>
                    <a:bodyPr/>
                    <a:lstStyle/>
                    <a:p>
                      <a:pPr algn="ctr"/>
                      <a:r>
                        <a:rPr lang="en-GB" sz="1600" b="1" noProof="0" dirty="0" smtClean="0">
                          <a:latin typeface="+mn-lt"/>
                        </a:rPr>
                        <a:t>Action N°</a:t>
                      </a:r>
                      <a:endParaRPr lang="en-GB" sz="1600" b="1" noProof="0" dirty="0">
                        <a:latin typeface="+mn-lt"/>
                      </a:endParaRPr>
                    </a:p>
                  </a:txBody>
                  <a:tcPr anchor="ctr"/>
                </a:tc>
                <a:tc>
                  <a:txBody>
                    <a:bodyPr/>
                    <a:lstStyle/>
                    <a:p>
                      <a:pPr algn="ctr"/>
                      <a:r>
                        <a:rPr lang="en-GB" sz="1600" b="1" noProof="0" dirty="0" smtClean="0">
                          <a:latin typeface="+mn-lt"/>
                        </a:rPr>
                        <a:t>Action</a:t>
                      </a:r>
                      <a:endParaRPr lang="en-GB" sz="1600" b="1" noProof="0" dirty="0">
                        <a:latin typeface="+mn-lt"/>
                      </a:endParaRPr>
                    </a:p>
                  </a:txBody>
                  <a:tcPr anchor="ctr"/>
                </a:tc>
                <a:tc>
                  <a:txBody>
                    <a:bodyPr/>
                    <a:lstStyle/>
                    <a:p>
                      <a:pPr algn="ctr"/>
                      <a:r>
                        <a:rPr lang="en-GB" sz="1600" b="1" noProof="0" dirty="0" smtClean="0">
                          <a:latin typeface="+mn-lt"/>
                        </a:rPr>
                        <a:t>Responsible</a:t>
                      </a:r>
                      <a:endParaRPr lang="en-GB" sz="1600" b="1" noProof="0" dirty="0">
                        <a:latin typeface="+mn-lt"/>
                      </a:endParaRPr>
                    </a:p>
                  </a:txBody>
                  <a:tcPr anchor="ctr"/>
                </a:tc>
                <a:tc>
                  <a:txBody>
                    <a:bodyPr/>
                    <a:lstStyle/>
                    <a:p>
                      <a:pPr algn="ctr"/>
                      <a:r>
                        <a:rPr lang="en-GB" sz="1600" b="1" noProof="0" dirty="0" smtClean="0">
                          <a:latin typeface="+mn-lt"/>
                        </a:rPr>
                        <a:t>Update</a:t>
                      </a:r>
                      <a:endParaRPr lang="en-GB" sz="1600" b="1" noProof="0" dirty="0">
                        <a:latin typeface="+mn-lt"/>
                      </a:endParaRPr>
                    </a:p>
                  </a:txBody>
                  <a:tcPr anchor="ctr"/>
                </a:tc>
              </a:tr>
              <a:tr h="850239">
                <a:tc>
                  <a:txBody>
                    <a:bodyPr/>
                    <a:lstStyle/>
                    <a:p>
                      <a:pPr algn="ctr">
                        <a:lnSpc>
                          <a:spcPct val="107000"/>
                        </a:lnSpc>
                        <a:spcAft>
                          <a:spcPts val="0"/>
                        </a:spcAft>
                      </a:pPr>
                      <a:r>
                        <a:rPr lang="en-GB" sz="1600" b="1" dirty="0">
                          <a:effectLst/>
                          <a:latin typeface="+mn-lt"/>
                          <a:ea typeface="Calibri"/>
                          <a:cs typeface="Times New Roman"/>
                        </a:rPr>
                        <a:t>MBSHC20/17</a:t>
                      </a:r>
                      <a:endParaRPr lang="fr-FR" sz="1600" dirty="0">
                        <a:effectLst/>
                        <a:latin typeface="+mn-lt"/>
                        <a:ea typeface="Calibri"/>
                        <a:cs typeface="Times New Roman"/>
                      </a:endParaRPr>
                    </a:p>
                  </a:txBody>
                  <a:tcPr marL="68580" marR="68580" marT="0" marB="0" anchor="ctr"/>
                </a:tc>
                <a:tc>
                  <a:txBody>
                    <a:bodyPr/>
                    <a:lstStyle/>
                    <a:p>
                      <a:pPr algn="just">
                        <a:lnSpc>
                          <a:spcPct val="107000"/>
                        </a:lnSpc>
                        <a:spcAft>
                          <a:spcPts val="0"/>
                        </a:spcAft>
                      </a:pPr>
                      <a:r>
                        <a:rPr lang="en-GB" sz="1600" dirty="0">
                          <a:effectLst/>
                          <a:latin typeface="+mn-lt"/>
                          <a:ea typeface="Calibri"/>
                          <a:cs typeface="Arial"/>
                        </a:rPr>
                        <a:t>MS to use the IHO online port database to update their port priority list and report to the Regional Charting Coordinator (RCC</a:t>
                      </a:r>
                      <a:r>
                        <a:rPr lang="en-GB" sz="1600" dirty="0" smtClean="0">
                          <a:effectLst/>
                          <a:latin typeface="+mn-lt"/>
                          <a:ea typeface="Calibri"/>
                          <a:cs typeface="Arial"/>
                        </a:rPr>
                        <a:t>).</a:t>
                      </a:r>
                      <a:endParaRPr lang="fr-FR" sz="160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en-GB" sz="1600" dirty="0" smtClean="0">
                          <a:effectLst/>
                          <a:latin typeface="+mn-lt"/>
                          <a:ea typeface="Calibri"/>
                          <a:cs typeface="Times New Roman"/>
                        </a:rPr>
                        <a:t>All</a:t>
                      </a:r>
                      <a:endParaRPr lang="fr-FR" sz="1600" dirty="0">
                        <a:effectLst/>
                        <a:latin typeface="+mn-lt"/>
                        <a:ea typeface="Calibri"/>
                        <a:cs typeface="Times New Roman"/>
                      </a:endParaRPr>
                    </a:p>
                  </a:txBody>
                  <a:tcPr marL="68580" marR="68580" marT="0" marB="0" anchor="ctr"/>
                </a:tc>
                <a:tc>
                  <a:txBody>
                    <a:bodyPr/>
                    <a:lstStyle/>
                    <a:p>
                      <a:pPr algn="ctr"/>
                      <a:r>
                        <a:rPr lang="en-GB" sz="1600" b="0" noProof="0" dirty="0" smtClean="0">
                          <a:latin typeface="+mn-lt"/>
                        </a:rPr>
                        <a:t>Updates received from </a:t>
                      </a:r>
                      <a:r>
                        <a:rPr lang="en-US" sz="1600" b="0" noProof="0" dirty="0" smtClean="0">
                          <a:latin typeface="+mn-lt"/>
                        </a:rPr>
                        <a:t>CY, DZ, ES, EG, FR, GB, GE, GR, HR, IT, RO and UA</a:t>
                      </a:r>
                      <a:endParaRPr lang="en-GB" sz="1600" b="0" noProof="0" dirty="0">
                        <a:latin typeface="+mn-lt"/>
                      </a:endParaRPr>
                    </a:p>
                  </a:txBody>
                  <a:tcPr anchor="ctr"/>
                </a:tc>
              </a:tr>
              <a:tr h="850239">
                <a:tc>
                  <a:txBody>
                    <a:bodyPr/>
                    <a:lstStyle/>
                    <a:p>
                      <a:pPr algn="ctr">
                        <a:lnSpc>
                          <a:spcPct val="107000"/>
                        </a:lnSpc>
                        <a:spcAft>
                          <a:spcPts val="0"/>
                        </a:spcAft>
                      </a:pPr>
                      <a:r>
                        <a:rPr lang="en-GB" sz="1600" b="1" dirty="0">
                          <a:effectLst/>
                          <a:latin typeface="+mn-lt"/>
                          <a:ea typeface="Calibri"/>
                          <a:cs typeface="Times New Roman"/>
                        </a:rPr>
                        <a:t>MBSHC20/18</a:t>
                      </a:r>
                      <a:endParaRPr lang="fr-FR" sz="1600" dirty="0">
                        <a:effectLst/>
                        <a:latin typeface="+mn-lt"/>
                        <a:ea typeface="Calibri"/>
                        <a:cs typeface="Times New Roman"/>
                      </a:endParaRPr>
                    </a:p>
                  </a:txBody>
                  <a:tcPr marL="68580" marR="68580" marT="0" marB="0" anchor="ctr"/>
                </a:tc>
                <a:tc>
                  <a:txBody>
                    <a:bodyPr/>
                    <a:lstStyle/>
                    <a:p>
                      <a:pPr algn="just">
                        <a:lnSpc>
                          <a:spcPct val="107000"/>
                        </a:lnSpc>
                        <a:spcAft>
                          <a:spcPts val="0"/>
                        </a:spcAft>
                      </a:pPr>
                      <a:r>
                        <a:rPr lang="en-GB" sz="1600" dirty="0">
                          <a:effectLst/>
                          <a:latin typeface="+mn-lt"/>
                          <a:ea typeface="Calibri"/>
                          <a:cs typeface="Arial"/>
                        </a:rPr>
                        <a:t>RCC to disseminate an updated version of the Port priority list</a:t>
                      </a:r>
                      <a:r>
                        <a:rPr lang="en-GB" sz="1600" dirty="0" smtClean="0">
                          <a:effectLst/>
                          <a:latin typeface="+mn-lt"/>
                          <a:ea typeface="Calibri"/>
                          <a:cs typeface="Arial"/>
                        </a:rPr>
                        <a:t>.</a:t>
                      </a:r>
                      <a:endParaRPr lang="fr-FR" sz="160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en-GB" sz="1600" dirty="0">
                          <a:effectLst/>
                          <a:latin typeface="+mn-lt"/>
                          <a:ea typeface="Calibri"/>
                          <a:cs typeface="Times New Roman"/>
                        </a:rPr>
                        <a:t>RCC</a:t>
                      </a:r>
                      <a:endParaRPr lang="fr-FR" sz="1600" dirty="0">
                        <a:effectLst/>
                        <a:latin typeface="+mn-lt"/>
                        <a:ea typeface="Calibri"/>
                        <a:cs typeface="Times New Roman"/>
                      </a:endParaRPr>
                    </a:p>
                  </a:txBody>
                  <a:tcPr marL="68580" marR="68580" marT="0" marB="0" anchor="ctr"/>
                </a:tc>
                <a:tc>
                  <a:txBody>
                    <a:bodyPr/>
                    <a:lstStyle/>
                    <a:p>
                      <a:pPr algn="ctr"/>
                      <a:r>
                        <a:rPr lang="en-US" sz="1600" b="0" noProof="0" dirty="0" smtClean="0">
                          <a:latin typeface="+mn-lt"/>
                        </a:rPr>
                        <a:t>Report of the feedback received transmitted to the members of ICCWG, Sec IHO and NGA.</a:t>
                      </a:r>
                      <a:endParaRPr lang="en-GB" sz="1600" b="0" noProof="0" dirty="0">
                        <a:latin typeface="+mn-lt"/>
                      </a:endParaRPr>
                    </a:p>
                  </a:txBody>
                  <a:tcPr anchor="ctr"/>
                </a:tc>
              </a:tr>
            </a:tbl>
          </a:graphicData>
        </a:graphic>
      </p:graphicFrame>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6" name="Content Placeholder 2"/>
          <p:cNvSpPr txBox="1">
            <a:spLocks/>
          </p:cNvSpPr>
          <p:nvPr/>
        </p:nvSpPr>
        <p:spPr>
          <a:xfrm>
            <a:off x="811997" y="3943485"/>
            <a:ext cx="10641495" cy="2789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1200"/>
              </a:spcAft>
              <a:buFont typeface="Arial" panose="020B0604020202020204" pitchFamily="34" charset="0"/>
              <a:buNone/>
              <a:defRPr/>
            </a:pPr>
            <a:r>
              <a:rPr lang="en-US" altLang="ko-KR" sz="2400" b="1" i="1" dirty="0" smtClean="0">
                <a:effectLst>
                  <a:outerShdw blurRad="38100" dist="38100" dir="2700000" algn="tl">
                    <a:srgbClr val="000000">
                      <a:alpha val="43137"/>
                    </a:srgbClr>
                  </a:outerShdw>
                </a:effectLst>
                <a:sym typeface="Wingdings"/>
              </a:rPr>
              <a:t>Proposed MBSHC action :</a:t>
            </a:r>
          </a:p>
          <a:p>
            <a:pPr marL="0" indent="0">
              <a:lnSpc>
                <a:spcPct val="114000"/>
              </a:lnSpc>
              <a:spcBef>
                <a:spcPts val="0"/>
              </a:spcBef>
              <a:spcAft>
                <a:spcPts val="1200"/>
              </a:spcAft>
              <a:buFont typeface="Arial" panose="020B0604020202020204" pitchFamily="34" charset="0"/>
              <a:buNone/>
              <a:defRPr/>
            </a:pPr>
            <a:r>
              <a:rPr lang="en-US" altLang="ko-KR" sz="2400" b="1" dirty="0" smtClean="0">
                <a:effectLst>
                  <a:outerShdw blurRad="38100" dist="38100" dir="2700000" algn="tl">
                    <a:srgbClr val="000000">
                      <a:alpha val="43137"/>
                    </a:srgbClr>
                  </a:outerShdw>
                </a:effectLst>
                <a:sym typeface="Wingdings"/>
              </a:rPr>
              <a:t>Make those actions permanent, updates to the </a:t>
            </a:r>
            <a:r>
              <a:rPr lang="en-US" altLang="ko-KR" sz="2400" b="1" dirty="0">
                <a:effectLst>
                  <a:outerShdw blurRad="38100" dist="38100" dir="2700000" algn="tl">
                    <a:srgbClr val="000000">
                      <a:alpha val="43137"/>
                    </a:srgbClr>
                  </a:outerShdw>
                </a:effectLst>
                <a:sym typeface="Wingdings"/>
              </a:rPr>
              <a:t>P</a:t>
            </a:r>
            <a:r>
              <a:rPr lang="en-US" altLang="ko-KR" sz="2400" b="1" dirty="0" smtClean="0">
                <a:effectLst>
                  <a:outerShdw blurRad="38100" dist="38100" dir="2700000" algn="tl">
                    <a:srgbClr val="000000">
                      <a:alpha val="43137"/>
                    </a:srgbClr>
                  </a:outerShdw>
                </a:effectLst>
                <a:sym typeface="Wingdings"/>
              </a:rPr>
              <a:t>ort priority list to be made on a regular basis, at least before each MBSHC meeting.</a:t>
            </a:r>
            <a:endParaRPr lang="en-US" altLang="ko-KR" sz="2400" b="1" dirty="0" smtClean="0">
              <a:effectLst>
                <a:outerShdw blurRad="38100" dist="38100" dir="2700000" algn="tl">
                  <a:srgbClr val="000000">
                    <a:alpha val="43137"/>
                  </a:srgbClr>
                </a:outerShdw>
              </a:effectLst>
            </a:endParaRPr>
          </a:p>
          <a:p>
            <a:pPr>
              <a:lnSpc>
                <a:spcPct val="114000"/>
              </a:lnSpc>
              <a:spcBef>
                <a:spcPts val="0"/>
              </a:spcBef>
              <a:spcAft>
                <a:spcPts val="1200"/>
              </a:spcAft>
              <a:defRPr/>
            </a:pPr>
            <a:endParaRPr lang="en-US" altLang="ko-KR" sz="2400" b="1" dirty="0" smtClean="0">
              <a:effectLst>
                <a:outerShdw blurRad="38100" dist="38100" dir="2700000" algn="tl">
                  <a:srgbClr val="000000">
                    <a:alpha val="43137"/>
                  </a:srgbClr>
                </a:outerShdw>
              </a:effectLst>
            </a:endParaRPr>
          </a:p>
          <a:p>
            <a:pPr marL="0" indent="0">
              <a:lnSpc>
                <a:spcPct val="114000"/>
              </a:lnSpc>
              <a:spcBef>
                <a:spcPts val="0"/>
              </a:spcBef>
              <a:spcAft>
                <a:spcPts val="1200"/>
              </a:spcAft>
              <a:buFont typeface="Arial" panose="020B0604020202020204" pitchFamily="34" charset="0"/>
              <a:buNone/>
              <a:defRPr/>
            </a:pPr>
            <a:endParaRPr lang="en-US" altLang="ko-KR" sz="2400" b="1" dirty="0">
              <a:effectLst>
                <a:outerShdw blurRad="38100" dist="38100" dir="2700000" algn="tl">
                  <a:srgbClr val="000000">
                    <a:alpha val="43137"/>
                  </a:srgbClr>
                </a:outerShdw>
              </a:effectLst>
            </a:endParaRPr>
          </a:p>
        </p:txBody>
      </p:sp>
      <p:sp>
        <p:nvSpPr>
          <p:cNvPr id="7" name="Rectangle 6"/>
          <p:cNvSpPr/>
          <p:nvPr/>
        </p:nvSpPr>
        <p:spPr>
          <a:xfrm>
            <a:off x="613064" y="3943485"/>
            <a:ext cx="10775372" cy="151174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745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[ICC5-4] – ENC coverage status</a:t>
            </a:r>
            <a:endParaRPr lang="en-AU" dirty="0"/>
          </a:p>
        </p:txBody>
      </p:sp>
      <p:sp>
        <p:nvSpPr>
          <p:cNvPr id="3" name="Content Placeholder 2"/>
          <p:cNvSpPr>
            <a:spLocks noGrp="1"/>
          </p:cNvSpPr>
          <p:nvPr>
            <p:ph idx="1"/>
          </p:nvPr>
        </p:nvSpPr>
        <p:spPr>
          <a:xfrm>
            <a:off x="728870" y="1304193"/>
            <a:ext cx="10641495" cy="2789342"/>
          </a:xfrm>
        </p:spPr>
        <p:txBody>
          <a:bodyPr>
            <a:noAutofit/>
          </a:bodyPr>
          <a:lstStyle/>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UB1 and UB2 coverage considered as completed</a:t>
            </a:r>
          </a:p>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UB3 coverage with persistent gaps on the Southern shore of the Mediterranean Sea</a:t>
            </a:r>
          </a:p>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UB4/5/6 : still some ports from NGA World Port Index (Pub150) not covered</a:t>
            </a:r>
            <a:endParaRPr lang="en-US" altLang="ko-KR" sz="2400" b="1" dirty="0">
              <a:effectLst>
                <a:outerShdw blurRad="38100" dist="38100" dir="2700000" algn="tl">
                  <a:srgbClr val="000000">
                    <a:alpha val="43137"/>
                  </a:srgbClr>
                </a:outerShdw>
              </a:effectLst>
            </a:endParaRPr>
          </a:p>
          <a:p>
            <a:pPr marL="0" indent="0">
              <a:lnSpc>
                <a:spcPct val="114000"/>
              </a:lnSpc>
              <a:spcBef>
                <a:spcPts val="0"/>
              </a:spcBef>
              <a:spcAft>
                <a:spcPts val="1200"/>
              </a:spcAft>
              <a:buNone/>
              <a:defRPr/>
            </a:pPr>
            <a:r>
              <a:rPr lang="en-US" altLang="ko-KR" sz="2400" b="1" i="1" dirty="0" err="1" smtClean="0">
                <a:effectLst>
                  <a:outerShdw blurRad="38100" dist="38100" dir="2700000" algn="tl">
                    <a:srgbClr val="000000">
                      <a:alpha val="43137"/>
                    </a:srgbClr>
                  </a:outerShdw>
                </a:effectLst>
              </a:rPr>
              <a:t>eg</a:t>
            </a:r>
            <a:r>
              <a:rPr lang="en-US" altLang="ko-KR" sz="2400" b="1" i="1" dirty="0" smtClean="0">
                <a:effectLst>
                  <a:outerShdw blurRad="38100" dist="38100" dir="2700000" algn="tl">
                    <a:srgbClr val="000000">
                      <a:alpha val="43137"/>
                    </a:srgbClr>
                  </a:outerShdw>
                </a:effectLst>
              </a:rPr>
              <a:t>. 5 medium ports :</a:t>
            </a:r>
            <a:endParaRPr lang="en-US" altLang="ko-KR" sz="2400" b="1" i="1" dirty="0">
              <a:effectLst>
                <a:outerShdw blurRad="38100" dist="38100" dir="2700000" algn="tl">
                  <a:srgbClr val="000000">
                    <a:alpha val="43137"/>
                  </a:srgbClr>
                </a:outerShdw>
              </a:effectLst>
            </a:endParaRPr>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5" name="ZoneTexte 4"/>
          <p:cNvSpPr txBox="1"/>
          <p:nvPr/>
        </p:nvSpPr>
        <p:spPr>
          <a:xfrm>
            <a:off x="8729133" y="6434667"/>
            <a:ext cx="3276600" cy="369332"/>
          </a:xfrm>
          <a:prstGeom prst="rect">
            <a:avLst/>
          </a:prstGeom>
          <a:noFill/>
        </p:spPr>
        <p:txBody>
          <a:bodyPr wrap="square" rtlCol="0">
            <a:spAutoFit/>
          </a:bodyPr>
          <a:lstStyle/>
          <a:p>
            <a:r>
              <a:rPr lang="fr-FR" i="1" dirty="0" smtClean="0"/>
              <a:t>Source : PRIMAR Chart Catalogue</a:t>
            </a:r>
            <a:endParaRPr lang="fr-FR"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608" y="4159767"/>
            <a:ext cx="71532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04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[ICC5-4] – ENC coverage status</a:t>
            </a:r>
            <a:endParaRPr lang="en-AU" dirty="0"/>
          </a:p>
        </p:txBody>
      </p:sp>
      <p:sp>
        <p:nvSpPr>
          <p:cNvPr id="3" name="Content Placeholder 2"/>
          <p:cNvSpPr>
            <a:spLocks noGrp="1"/>
          </p:cNvSpPr>
          <p:nvPr>
            <p:ph idx="1"/>
          </p:nvPr>
        </p:nvSpPr>
        <p:spPr>
          <a:xfrm>
            <a:off x="728870" y="1343382"/>
            <a:ext cx="10641495" cy="2789342"/>
          </a:xfrm>
        </p:spPr>
        <p:txBody>
          <a:bodyPr>
            <a:noAutofit/>
          </a:bodyPr>
          <a:lstStyle/>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Report from ES on some issues in Gibraltar strait arrived late and couldn’t be </a:t>
            </a:r>
            <a:r>
              <a:rPr lang="en-US" altLang="ko-KR" sz="2400" b="1" dirty="0" err="1" smtClean="0">
                <a:effectLst>
                  <a:outerShdw blurRad="38100" dist="38100" dir="2700000" algn="tl">
                    <a:srgbClr val="000000">
                      <a:alpha val="43137"/>
                    </a:srgbClr>
                  </a:outerShdw>
                </a:effectLst>
              </a:rPr>
              <a:t>analysed</a:t>
            </a:r>
            <a:r>
              <a:rPr lang="en-US" altLang="ko-KR" sz="2400" b="1" dirty="0" smtClean="0">
                <a:effectLst>
                  <a:outerShdw blurRad="38100" dist="38100" dir="2700000" algn="tl">
                    <a:srgbClr val="000000">
                      <a:alpha val="43137"/>
                    </a:srgbClr>
                  </a:outerShdw>
                </a:effectLst>
              </a:rPr>
              <a:t> in detail :</a:t>
            </a:r>
          </a:p>
          <a:p>
            <a:pPr lvl="1">
              <a:lnSpc>
                <a:spcPct val="114000"/>
              </a:lnSpc>
              <a:spcBef>
                <a:spcPts val="0"/>
              </a:spcBef>
              <a:spcAft>
                <a:spcPts val="1200"/>
              </a:spcAft>
              <a:defRPr/>
            </a:pPr>
            <a:r>
              <a:rPr lang="en-US" altLang="ko-KR" sz="2000" b="1" dirty="0" smtClean="0">
                <a:effectLst>
                  <a:outerShdw blurRad="38100" dist="38100" dir="2700000" algn="tl">
                    <a:srgbClr val="000000">
                      <a:alpha val="43137"/>
                    </a:srgbClr>
                  </a:outerShdw>
                </a:effectLst>
              </a:rPr>
              <a:t>The issue raised on ENCs produced by FR/MA is of a technical nature and should be easily solved by consultation between ES, FR and MA (agreement on a common limit)</a:t>
            </a:r>
          </a:p>
          <a:p>
            <a:pPr lvl="1">
              <a:lnSpc>
                <a:spcPct val="114000"/>
              </a:lnSpc>
              <a:spcBef>
                <a:spcPts val="0"/>
              </a:spcBef>
              <a:spcAft>
                <a:spcPts val="1200"/>
              </a:spcAft>
              <a:defRPr/>
            </a:pPr>
            <a:r>
              <a:rPr lang="en-US" altLang="ko-KR" sz="2000" b="1" dirty="0" smtClean="0">
                <a:effectLst>
                  <a:outerShdw blurRad="38100" dist="38100" dir="2700000" algn="tl">
                    <a:srgbClr val="000000">
                      <a:alpha val="43137"/>
                    </a:srgbClr>
                  </a:outerShdw>
                </a:effectLst>
              </a:rPr>
              <a:t>The other issue is mainly of a non technical nature and cannot be addressed by the ICCWG (see ROPs section 3.7). </a:t>
            </a:r>
            <a:endParaRPr lang="en-US" altLang="ko-KR" sz="2400" b="1" dirty="0">
              <a:effectLst>
                <a:outerShdw blurRad="38100" dist="38100" dir="2700000" algn="tl">
                  <a:srgbClr val="000000">
                    <a:alpha val="43137"/>
                  </a:srgbClr>
                </a:outerShdw>
              </a:effectLst>
            </a:endParaRPr>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5" name="ZoneTexte 4"/>
          <p:cNvSpPr txBox="1"/>
          <p:nvPr/>
        </p:nvSpPr>
        <p:spPr>
          <a:xfrm>
            <a:off x="8729133" y="6434667"/>
            <a:ext cx="3276600" cy="369332"/>
          </a:xfrm>
          <a:prstGeom prst="rect">
            <a:avLst/>
          </a:prstGeom>
          <a:noFill/>
        </p:spPr>
        <p:txBody>
          <a:bodyPr wrap="square" rtlCol="0">
            <a:spAutoFit/>
          </a:bodyPr>
          <a:lstStyle/>
          <a:p>
            <a:r>
              <a:rPr lang="fr-FR" i="1" dirty="0" smtClean="0"/>
              <a:t>Source : PRIMAR Chart Catalogue</a:t>
            </a:r>
            <a:endParaRPr lang="fr-FR" i="1" dirty="0"/>
          </a:p>
        </p:txBody>
      </p:sp>
    </p:spTree>
    <p:extLst>
      <p:ext uri="{BB962C8B-B14F-4D97-AF65-F5344CB8AC3E}">
        <p14:creationId xmlns:p14="http://schemas.microsoft.com/office/powerpoint/2010/main" val="184485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[ICC5-5] – ENC overlap risk assessment</a:t>
            </a:r>
            <a:endParaRPr lang="en-AU" dirty="0"/>
          </a:p>
        </p:txBody>
      </p:sp>
      <p:sp>
        <p:nvSpPr>
          <p:cNvPr id="3" name="Content Placeholder 2"/>
          <p:cNvSpPr>
            <a:spLocks noGrp="1"/>
          </p:cNvSpPr>
          <p:nvPr>
            <p:ph idx="1"/>
          </p:nvPr>
        </p:nvSpPr>
        <p:spPr>
          <a:xfrm>
            <a:off x="728870" y="1304193"/>
            <a:ext cx="10641495" cy="2789342"/>
          </a:xfrm>
        </p:spPr>
        <p:txBody>
          <a:bodyPr>
            <a:noAutofit/>
          </a:bodyPr>
          <a:lstStyle/>
          <a:p>
            <a:pPr marL="0" indent="0">
              <a:lnSpc>
                <a:spcPct val="114000"/>
              </a:lnSpc>
              <a:spcBef>
                <a:spcPts val="0"/>
              </a:spcBef>
              <a:spcAft>
                <a:spcPts val="1200"/>
              </a:spcAft>
              <a:buNone/>
              <a:defRPr/>
            </a:pPr>
            <a:endParaRPr lang="en-US" altLang="ko-KR" sz="2400" b="1" dirty="0">
              <a:effectLst>
                <a:outerShdw blurRad="38100" dist="38100" dir="2700000" algn="tl">
                  <a:srgbClr val="000000">
                    <a:alpha val="43137"/>
                  </a:srgbClr>
                </a:outerShdw>
              </a:effectLst>
            </a:endParaRPr>
          </a:p>
          <a:p>
            <a:pPr marL="0" indent="0">
              <a:lnSpc>
                <a:spcPct val="114000"/>
              </a:lnSpc>
              <a:spcBef>
                <a:spcPts val="0"/>
              </a:spcBef>
              <a:spcAft>
                <a:spcPts val="1200"/>
              </a:spcAft>
              <a:buNone/>
              <a:defRPr/>
            </a:pPr>
            <a:endParaRPr lang="en-US" altLang="ko-KR" sz="2400" b="1" dirty="0">
              <a:effectLst>
                <a:outerShdw blurRad="38100" dist="38100" dir="2700000" algn="tl">
                  <a:srgbClr val="000000">
                    <a:alpha val="43137"/>
                  </a:srgbClr>
                </a:outerShdw>
              </a:effectLst>
            </a:endParaRPr>
          </a:p>
        </p:txBody>
      </p:sp>
      <p:graphicFrame>
        <p:nvGraphicFramePr>
          <p:cNvPr id="9" name="Tableau 8"/>
          <p:cNvGraphicFramePr>
            <a:graphicFrameLocks noGrp="1"/>
          </p:cNvGraphicFramePr>
          <p:nvPr>
            <p:extLst>
              <p:ext uri="{D42A27DB-BD31-4B8C-83A1-F6EECF244321}">
                <p14:modId xmlns:p14="http://schemas.microsoft.com/office/powerpoint/2010/main" val="119467608"/>
              </p:ext>
            </p:extLst>
          </p:nvPr>
        </p:nvGraphicFramePr>
        <p:xfrm>
          <a:off x="574157" y="1020726"/>
          <a:ext cx="11227984" cy="5535575"/>
        </p:xfrm>
        <a:graphic>
          <a:graphicData uri="http://schemas.openxmlformats.org/drawingml/2006/table">
            <a:tbl>
              <a:tblPr firstRow="1" bandRow="1">
                <a:tableStyleId>{5C22544A-7EE6-4342-B048-85BDC9FD1C3A}</a:tableStyleId>
              </a:tblPr>
              <a:tblGrid>
                <a:gridCol w="1584252"/>
                <a:gridCol w="4029740"/>
                <a:gridCol w="1233376"/>
                <a:gridCol w="4380616"/>
              </a:tblGrid>
              <a:tr h="362357">
                <a:tc>
                  <a:txBody>
                    <a:bodyPr/>
                    <a:lstStyle/>
                    <a:p>
                      <a:pPr algn="ctr"/>
                      <a:r>
                        <a:rPr lang="en-GB" sz="1600" b="1" noProof="0" dirty="0" smtClean="0">
                          <a:latin typeface="+mn-lt"/>
                        </a:rPr>
                        <a:t>Action N°</a:t>
                      </a:r>
                      <a:endParaRPr lang="en-GB" sz="1600" b="1" noProof="0" dirty="0">
                        <a:latin typeface="+mn-lt"/>
                      </a:endParaRPr>
                    </a:p>
                  </a:txBody>
                  <a:tcPr anchor="ctr"/>
                </a:tc>
                <a:tc>
                  <a:txBody>
                    <a:bodyPr/>
                    <a:lstStyle/>
                    <a:p>
                      <a:pPr algn="ctr"/>
                      <a:r>
                        <a:rPr lang="en-GB" sz="1600" b="1" noProof="0" dirty="0" smtClean="0">
                          <a:latin typeface="+mn-lt"/>
                        </a:rPr>
                        <a:t>Action</a:t>
                      </a:r>
                      <a:endParaRPr lang="en-GB" sz="1600" b="1" noProof="0" dirty="0">
                        <a:latin typeface="+mn-lt"/>
                      </a:endParaRPr>
                    </a:p>
                  </a:txBody>
                  <a:tcPr anchor="ctr"/>
                </a:tc>
                <a:tc>
                  <a:txBody>
                    <a:bodyPr/>
                    <a:lstStyle/>
                    <a:p>
                      <a:pPr algn="ctr"/>
                      <a:r>
                        <a:rPr lang="en-GB" sz="1600" b="1" noProof="0" dirty="0" smtClean="0">
                          <a:latin typeface="+mn-lt"/>
                        </a:rPr>
                        <a:t>Responsible</a:t>
                      </a:r>
                      <a:endParaRPr lang="en-GB" sz="1600" b="1" noProof="0" dirty="0">
                        <a:latin typeface="+mn-lt"/>
                      </a:endParaRPr>
                    </a:p>
                  </a:txBody>
                  <a:tcPr anchor="ctr"/>
                </a:tc>
                <a:tc>
                  <a:txBody>
                    <a:bodyPr/>
                    <a:lstStyle/>
                    <a:p>
                      <a:pPr algn="ctr"/>
                      <a:r>
                        <a:rPr lang="en-GB" sz="1600" b="1" noProof="0" dirty="0" smtClean="0">
                          <a:latin typeface="+mn-lt"/>
                        </a:rPr>
                        <a:t>Update</a:t>
                      </a:r>
                      <a:endParaRPr lang="en-GB" sz="1600" b="1" noProof="0" dirty="0">
                        <a:latin typeface="+mn-lt"/>
                      </a:endParaRPr>
                    </a:p>
                  </a:txBody>
                  <a:tcPr anchor="ctr"/>
                </a:tc>
              </a:tr>
              <a:tr h="1255127">
                <a:tc>
                  <a:txBody>
                    <a:bodyPr/>
                    <a:lstStyle/>
                    <a:p>
                      <a:pPr algn="ctr">
                        <a:lnSpc>
                          <a:spcPct val="107000"/>
                        </a:lnSpc>
                        <a:spcAft>
                          <a:spcPts val="0"/>
                        </a:spcAft>
                      </a:pPr>
                      <a:r>
                        <a:rPr lang="en-GB" sz="1600" b="1" dirty="0">
                          <a:effectLst/>
                          <a:latin typeface="+mn-lt"/>
                          <a:ea typeface="Calibri"/>
                          <a:cs typeface="Times New Roman"/>
                        </a:rPr>
                        <a:t>MBSHC20/19</a:t>
                      </a:r>
                      <a:endParaRPr lang="fr-FR" sz="1600" dirty="0">
                        <a:effectLst/>
                        <a:latin typeface="+mn-lt"/>
                        <a:ea typeface="Calibri"/>
                        <a:cs typeface="Times New Roman"/>
                      </a:endParaRPr>
                    </a:p>
                  </a:txBody>
                  <a:tcPr marL="68580" marR="68580" marT="0" marB="0" anchor="ctr"/>
                </a:tc>
                <a:tc>
                  <a:txBody>
                    <a:bodyPr/>
                    <a:lstStyle/>
                    <a:p>
                      <a:pPr algn="just">
                        <a:lnSpc>
                          <a:spcPct val="107000"/>
                        </a:lnSpc>
                        <a:spcAft>
                          <a:spcPts val="0"/>
                        </a:spcAft>
                      </a:pPr>
                      <a:r>
                        <a:rPr lang="en-GB" sz="1600" dirty="0">
                          <a:effectLst/>
                          <a:latin typeface="+mn-lt"/>
                          <a:ea typeface="Calibri"/>
                          <a:cs typeface="Times New Roman"/>
                        </a:rPr>
                        <a:t>Concerned MSs to liaise bilaterally to resolve ENC </a:t>
                      </a:r>
                      <a:r>
                        <a:rPr lang="en-GB" sz="1600" dirty="0" err="1" smtClean="0">
                          <a:effectLst/>
                          <a:latin typeface="+mn-lt"/>
                          <a:ea typeface="Calibri"/>
                          <a:cs typeface="Times New Roman"/>
                        </a:rPr>
                        <a:t>overlappings</a:t>
                      </a:r>
                      <a:r>
                        <a:rPr lang="en-GB" sz="1600" dirty="0">
                          <a:effectLst/>
                          <a:latin typeface="+mn-lt"/>
                          <a:ea typeface="Calibri"/>
                          <a:cs typeface="Times New Roman"/>
                        </a:rPr>
                        <a:t>, keeping the MBSHC Chair informed</a:t>
                      </a:r>
                      <a:r>
                        <a:rPr lang="en-GB" sz="1600" dirty="0" smtClean="0">
                          <a:effectLst/>
                          <a:latin typeface="+mn-lt"/>
                          <a:ea typeface="Calibri"/>
                          <a:cs typeface="Times New Roman"/>
                        </a:rPr>
                        <a:t>.</a:t>
                      </a:r>
                      <a:endParaRPr lang="fr-FR" sz="160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en-GB" sz="1600" dirty="0">
                          <a:effectLst/>
                          <a:latin typeface="+mn-lt"/>
                          <a:ea typeface="Calibri"/>
                          <a:cs typeface="Times New Roman"/>
                        </a:rPr>
                        <a:t>IT, GR, TR &amp; HR</a:t>
                      </a:r>
                      <a:endParaRPr lang="fr-FR" sz="1600" dirty="0">
                        <a:effectLst/>
                        <a:latin typeface="+mn-lt"/>
                        <a:ea typeface="Calibri"/>
                        <a:cs typeface="Times New Roman"/>
                      </a:endParaRPr>
                    </a:p>
                  </a:txBody>
                  <a:tcPr marL="68580" marR="68580" marT="0" marB="0" anchor="ctr"/>
                </a:tc>
                <a:tc>
                  <a:txBody>
                    <a:bodyPr/>
                    <a:lstStyle/>
                    <a:p>
                      <a:pPr algn="l"/>
                      <a:r>
                        <a:rPr lang="en-US" sz="1600" b="0" noProof="0" dirty="0" smtClean="0">
                          <a:latin typeface="+mn-lt"/>
                        </a:rPr>
                        <a:t>Little progress noted. Actions undertaken by IT and HR to resolve overlaps, overlaps in the process of being resolved.</a:t>
                      </a:r>
                    </a:p>
                    <a:p>
                      <a:pPr algn="l"/>
                      <a:r>
                        <a:rPr lang="en-US" sz="1600" b="0" noProof="0" dirty="0" smtClean="0">
                          <a:latin typeface="+mn-lt"/>
                        </a:rPr>
                        <a:t>No information received on possible actions taken by GR and TR to resolve the many overlaps affecting the region.</a:t>
                      </a:r>
                    </a:p>
                    <a:p>
                      <a:pPr algn="l"/>
                      <a:r>
                        <a:rPr lang="en-US" sz="1600" b="0" noProof="0" dirty="0" smtClean="0">
                          <a:latin typeface="+mn-lt"/>
                        </a:rPr>
                        <a:t>Should be a permanent action for all</a:t>
                      </a:r>
                      <a:r>
                        <a:rPr lang="en-US" sz="1600" b="0" baseline="0" noProof="0" dirty="0" smtClean="0">
                          <a:latin typeface="+mn-lt"/>
                        </a:rPr>
                        <a:t> ENCs producers.</a:t>
                      </a:r>
                      <a:endParaRPr lang="en-US" sz="1600" b="0" noProof="0" dirty="0" smtClean="0">
                        <a:latin typeface="+mn-lt"/>
                      </a:endParaRPr>
                    </a:p>
                  </a:txBody>
                  <a:tcPr anchor="ctr"/>
                </a:tc>
              </a:tr>
              <a:tr h="1020056">
                <a:tc>
                  <a:txBody>
                    <a:bodyPr/>
                    <a:lstStyle/>
                    <a:p>
                      <a:pPr algn="ctr">
                        <a:lnSpc>
                          <a:spcPct val="107000"/>
                        </a:lnSpc>
                        <a:spcAft>
                          <a:spcPts val="0"/>
                        </a:spcAft>
                      </a:pPr>
                      <a:r>
                        <a:rPr lang="en-GB" sz="1600" b="1" dirty="0">
                          <a:effectLst/>
                          <a:latin typeface="+mn-lt"/>
                          <a:ea typeface="Calibri"/>
                          <a:cs typeface="Times New Roman"/>
                        </a:rPr>
                        <a:t>MBSHC20/21</a:t>
                      </a:r>
                      <a:endParaRPr lang="fr-FR" sz="1600" dirty="0">
                        <a:effectLst/>
                        <a:latin typeface="+mn-lt"/>
                        <a:ea typeface="Calibri"/>
                        <a:cs typeface="Times New Roman"/>
                      </a:endParaRPr>
                    </a:p>
                  </a:txBody>
                  <a:tcPr marL="68580" marR="68580" marT="0" marB="0" anchor="ctr"/>
                </a:tc>
                <a:tc>
                  <a:txBody>
                    <a:bodyPr/>
                    <a:lstStyle/>
                    <a:p>
                      <a:pPr algn="just">
                        <a:lnSpc>
                          <a:spcPct val="107000"/>
                        </a:lnSpc>
                        <a:spcAft>
                          <a:spcPts val="0"/>
                        </a:spcAft>
                      </a:pPr>
                      <a:r>
                        <a:rPr lang="en-GB" sz="1600" dirty="0">
                          <a:effectLst/>
                          <a:latin typeface="+mn-lt"/>
                          <a:ea typeface="Calibri"/>
                          <a:cs typeface="Arial"/>
                        </a:rPr>
                        <a:t>RENCs to provide a template report in order to collect the evaluation of risk level on ENC overlaps from the MS in the frame of the WENDWG risk assessment experimentation</a:t>
                      </a:r>
                      <a:r>
                        <a:rPr lang="en-GB" sz="1600" dirty="0" smtClean="0">
                          <a:effectLst/>
                          <a:latin typeface="+mn-lt"/>
                          <a:ea typeface="Calibri"/>
                          <a:cs typeface="Arial"/>
                        </a:rPr>
                        <a:t>.</a:t>
                      </a:r>
                      <a:endParaRPr lang="fr-FR" sz="160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en-GB" sz="1600" dirty="0">
                          <a:effectLst/>
                          <a:latin typeface="+mn-lt"/>
                          <a:ea typeface="Calibri"/>
                          <a:cs typeface="Times New Roman"/>
                        </a:rPr>
                        <a:t>RENCs</a:t>
                      </a:r>
                      <a:endParaRPr lang="fr-FR" sz="1600" dirty="0">
                        <a:effectLst/>
                        <a:latin typeface="+mn-lt"/>
                        <a:ea typeface="Calibri"/>
                        <a:cs typeface="Times New Roman"/>
                      </a:endParaRPr>
                    </a:p>
                  </a:txBody>
                  <a:tcPr marL="68580" marR="68580" marT="0" marB="0" anchor="ctr"/>
                </a:tc>
                <a:tc>
                  <a:txBody>
                    <a:bodyPr/>
                    <a:lstStyle/>
                    <a:p>
                      <a:pPr algn="l"/>
                      <a:r>
                        <a:rPr lang="en-GB" sz="1600" b="0" noProof="0" dirty="0" smtClean="0">
                          <a:latin typeface="+mn-lt"/>
                        </a:rPr>
                        <a:t>Latest version (WEND9) sent to all ICCWG Members</a:t>
                      </a:r>
                      <a:endParaRPr lang="en-GB" sz="1600" b="0" noProof="0" dirty="0">
                        <a:latin typeface="+mn-lt"/>
                      </a:endParaRPr>
                    </a:p>
                  </a:txBody>
                  <a:tcPr anchor="ctr"/>
                </a:tc>
              </a:tr>
              <a:tr h="1020056">
                <a:tc>
                  <a:txBody>
                    <a:bodyPr/>
                    <a:lstStyle/>
                    <a:p>
                      <a:pPr algn="ctr">
                        <a:lnSpc>
                          <a:spcPct val="107000"/>
                        </a:lnSpc>
                        <a:spcAft>
                          <a:spcPts val="0"/>
                        </a:spcAft>
                      </a:pPr>
                      <a:r>
                        <a:rPr lang="en-GB" sz="1600" b="1" dirty="0">
                          <a:effectLst/>
                          <a:latin typeface="+mn-lt"/>
                          <a:ea typeface="Calibri"/>
                          <a:cs typeface="Times New Roman"/>
                        </a:rPr>
                        <a:t>MBSHC20/22</a:t>
                      </a:r>
                      <a:endParaRPr lang="fr-FR" sz="1600" dirty="0">
                        <a:effectLst/>
                        <a:latin typeface="+mn-lt"/>
                        <a:ea typeface="Calibri"/>
                        <a:cs typeface="Times New Roman"/>
                      </a:endParaRPr>
                    </a:p>
                  </a:txBody>
                  <a:tcPr marL="68580" marR="68580" marT="0" marB="0" anchor="ctr"/>
                </a:tc>
                <a:tc>
                  <a:txBody>
                    <a:bodyPr/>
                    <a:lstStyle/>
                    <a:p>
                      <a:pPr algn="just">
                        <a:lnSpc>
                          <a:spcPct val="107000"/>
                        </a:lnSpc>
                        <a:spcAft>
                          <a:spcPts val="0"/>
                        </a:spcAft>
                      </a:pPr>
                      <a:r>
                        <a:rPr lang="en-GB" sz="1600" dirty="0">
                          <a:effectLst/>
                          <a:latin typeface="+mn-lt"/>
                          <a:ea typeface="Calibri"/>
                          <a:cs typeface="Arial"/>
                        </a:rPr>
                        <a:t>MS to use the RENCs’ template report to provide the RCC with:</a:t>
                      </a:r>
                      <a:endParaRPr lang="fr-FR" sz="1600" dirty="0">
                        <a:effectLst/>
                        <a:latin typeface="+mn-lt"/>
                        <a:ea typeface="Calibri"/>
                        <a:cs typeface="Times New Roman"/>
                      </a:endParaRPr>
                    </a:p>
                    <a:p>
                      <a:pPr marL="342900" lvl="0" indent="-342900" algn="just">
                        <a:lnSpc>
                          <a:spcPct val="107000"/>
                        </a:lnSpc>
                        <a:spcAft>
                          <a:spcPts val="0"/>
                        </a:spcAft>
                        <a:buFont typeface="Calibri"/>
                        <a:buChar char="-"/>
                      </a:pPr>
                      <a:r>
                        <a:rPr lang="en-GB" sz="1600" dirty="0">
                          <a:effectLst/>
                          <a:latin typeface="+mn-lt"/>
                          <a:ea typeface="Calibri"/>
                          <a:cs typeface="Arial"/>
                        </a:rPr>
                        <a:t>evaluation of risk level on the most critical ENC overlaps based on the IC-ENC risk assessment regional database (level: MEDIUM);</a:t>
                      </a:r>
                      <a:endParaRPr lang="fr-FR" sz="1600" dirty="0">
                        <a:effectLst/>
                        <a:latin typeface="+mn-lt"/>
                        <a:ea typeface="Calibri"/>
                        <a:cs typeface="Calibri"/>
                      </a:endParaRPr>
                    </a:p>
                    <a:p>
                      <a:pPr marL="342900" lvl="0" indent="-342900" algn="just">
                        <a:lnSpc>
                          <a:spcPct val="107000"/>
                        </a:lnSpc>
                        <a:spcAft>
                          <a:spcPts val="0"/>
                        </a:spcAft>
                        <a:buFont typeface="Calibri"/>
                        <a:buChar char="-"/>
                      </a:pPr>
                      <a:r>
                        <a:rPr lang="en-GB" sz="1600" dirty="0">
                          <a:effectLst/>
                          <a:latin typeface="+mn-lt"/>
                          <a:ea typeface="Calibri"/>
                          <a:cs typeface="Arial"/>
                        </a:rPr>
                        <a:t>their views and comments on the IC-ENC risk assessment </a:t>
                      </a:r>
                      <a:r>
                        <a:rPr lang="en-GB" sz="1600" dirty="0" smtClean="0">
                          <a:effectLst/>
                          <a:latin typeface="+mn-lt"/>
                          <a:ea typeface="Calibri"/>
                          <a:cs typeface="Arial"/>
                        </a:rPr>
                        <a:t>methodology</a:t>
                      </a:r>
                      <a:r>
                        <a:rPr lang="fr-FR" sz="1600" i="1" dirty="0" smtClean="0">
                          <a:effectLst/>
                          <a:latin typeface="+mn-lt"/>
                          <a:ea typeface="Calibri"/>
                          <a:cs typeface="Arial"/>
                        </a:rPr>
                        <a:t>.</a:t>
                      </a:r>
                      <a:endParaRPr lang="fr-FR" sz="1600" dirty="0">
                        <a:effectLst/>
                        <a:latin typeface="+mn-lt"/>
                        <a:ea typeface="Calibri"/>
                        <a:cs typeface="Calibri"/>
                      </a:endParaRPr>
                    </a:p>
                  </a:txBody>
                  <a:tcPr marL="68580" marR="68580" marT="0" marB="0" anchor="ctr"/>
                </a:tc>
                <a:tc>
                  <a:txBody>
                    <a:bodyPr/>
                    <a:lstStyle/>
                    <a:p>
                      <a:pPr algn="ctr">
                        <a:lnSpc>
                          <a:spcPct val="107000"/>
                        </a:lnSpc>
                        <a:spcAft>
                          <a:spcPts val="0"/>
                        </a:spcAft>
                      </a:pPr>
                      <a:r>
                        <a:rPr lang="en-GB" sz="1600" dirty="0" smtClean="0">
                          <a:effectLst/>
                          <a:latin typeface="+mn-lt"/>
                          <a:ea typeface="Calibri"/>
                          <a:cs typeface="Times New Roman"/>
                        </a:rPr>
                        <a:t>All</a:t>
                      </a:r>
                      <a:endParaRPr lang="fr-FR" sz="1600" dirty="0">
                        <a:effectLst/>
                        <a:latin typeface="+mn-lt"/>
                        <a:ea typeface="Calibri"/>
                        <a:cs typeface="Times New Roman"/>
                      </a:endParaRPr>
                    </a:p>
                  </a:txBody>
                  <a:tcPr marL="68580" marR="68580" marT="0" marB="0" anchor="ctr"/>
                </a:tc>
                <a:tc>
                  <a:txBody>
                    <a:bodyPr/>
                    <a:lstStyle/>
                    <a:p>
                      <a:pPr algn="l"/>
                      <a:r>
                        <a:rPr lang="en-GB" sz="1600" b="0" noProof="0" dirty="0" smtClean="0">
                          <a:latin typeface="+mn-lt"/>
                        </a:rPr>
                        <a:t>Returns</a:t>
                      </a:r>
                      <a:r>
                        <a:rPr lang="en-GB" sz="1600" b="0" baseline="0" noProof="0" dirty="0" smtClean="0">
                          <a:latin typeface="+mn-lt"/>
                        </a:rPr>
                        <a:t> received from </a:t>
                      </a:r>
                      <a:r>
                        <a:rPr lang="en-US" sz="1600" b="0" baseline="0" noProof="0" dirty="0" smtClean="0">
                          <a:latin typeface="+mn-lt"/>
                        </a:rPr>
                        <a:t>GB, GE, GR, IT, RO, SI, TR </a:t>
                      </a:r>
                      <a:r>
                        <a:rPr lang="en-US" sz="1600" b="0" baseline="0" noProof="0" dirty="0" smtClean="0">
                          <a:solidFill>
                            <a:schemeClr val="tx1"/>
                          </a:solidFill>
                          <a:latin typeface="+mn-lt"/>
                        </a:rPr>
                        <a:t>and UA</a:t>
                      </a:r>
                    </a:p>
                    <a:p>
                      <a:pPr algn="l"/>
                      <a:endParaRPr lang="en-US" sz="1600" b="0" baseline="0" noProof="0" dirty="0" smtClean="0">
                        <a:latin typeface="+mn-lt"/>
                      </a:endParaRPr>
                    </a:p>
                  </a:txBody>
                  <a:tcPr anchor="ctr"/>
                </a:tc>
              </a:tr>
            </a:tbl>
          </a:graphicData>
        </a:graphic>
      </p:graphicFrame>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Tree>
    <p:extLst>
      <p:ext uri="{BB962C8B-B14F-4D97-AF65-F5344CB8AC3E}">
        <p14:creationId xmlns:p14="http://schemas.microsoft.com/office/powerpoint/2010/main" val="270391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[ICC5-5] – ENC overlap risk assessment</a:t>
            </a:r>
            <a:endParaRPr lang="en-AU" dirty="0"/>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8" name="Content Placeholder 2"/>
          <p:cNvSpPr>
            <a:spLocks noGrp="1"/>
          </p:cNvSpPr>
          <p:nvPr>
            <p:ph idx="1"/>
          </p:nvPr>
        </p:nvSpPr>
        <p:spPr>
          <a:xfrm>
            <a:off x="728870" y="1340769"/>
            <a:ext cx="6188123" cy="4530725"/>
          </a:xfrm>
        </p:spPr>
        <p:txBody>
          <a:bodyPr>
            <a:normAutofit fontScale="92500" lnSpcReduction="10000"/>
          </a:bodyPr>
          <a:lstStyle/>
          <a:p>
            <a:pPr>
              <a:defRPr/>
            </a:pPr>
            <a:r>
              <a:rPr lang="en-GB" sz="2400" b="1" dirty="0" smtClean="0">
                <a:effectLst>
                  <a:outerShdw blurRad="38100" dist="38100" dir="2700000" algn="tl">
                    <a:srgbClr val="000000">
                      <a:alpha val="43137"/>
                    </a:srgbClr>
                  </a:outerShdw>
                </a:effectLst>
              </a:rPr>
              <a:t>IC-ENC Overlap report :</a:t>
            </a:r>
          </a:p>
          <a:p>
            <a:pPr marL="0" indent="0">
              <a:buNone/>
              <a:defRPr/>
            </a:pPr>
            <a:r>
              <a:rPr lang="en-GB" sz="2400" b="1" dirty="0" smtClean="0">
                <a:effectLst>
                  <a:outerShdw blurRad="38100" dist="38100" dir="2700000" algn="tl">
                    <a:srgbClr val="000000">
                      <a:alpha val="43137"/>
                    </a:srgbClr>
                  </a:outerShdw>
                </a:effectLst>
              </a:rPr>
              <a:t>Persistent overlaps in Region F in all usage bands</a:t>
            </a:r>
          </a:p>
          <a:p>
            <a:pPr marL="0" indent="0">
              <a:buNone/>
              <a:defRPr/>
            </a:pPr>
            <a:endParaRPr lang="en-GB" sz="1000" dirty="0" smtClean="0"/>
          </a:p>
          <a:p>
            <a:pPr marL="0" indent="0">
              <a:buNone/>
              <a:defRPr/>
            </a:pPr>
            <a:r>
              <a:rPr lang="en-GB" dirty="0" smtClean="0"/>
              <a:t>March 18 &gt; June 19</a:t>
            </a:r>
          </a:p>
          <a:p>
            <a:pPr marL="0" indent="0">
              <a:buNone/>
              <a:defRPr/>
            </a:pPr>
            <a:r>
              <a:rPr lang="en-GB" dirty="0" smtClean="0">
                <a:solidFill>
                  <a:srgbClr val="00B050"/>
                </a:solidFill>
                <a:effectLst>
                  <a:outerShdw blurRad="38100" dist="38100" dir="2700000" algn="tl">
                    <a:srgbClr val="000000">
                      <a:alpha val="43137"/>
                    </a:srgbClr>
                  </a:outerShdw>
                </a:effectLst>
              </a:rPr>
              <a:t>Resolved (and Acceptable) overlaps </a:t>
            </a:r>
            <a:r>
              <a:rPr lang="en-GB" dirty="0" smtClean="0">
                <a:solidFill>
                  <a:srgbClr val="00B050"/>
                </a:solidFill>
                <a:effectLst>
                  <a:outerShdw blurRad="38100" dist="38100" dir="2700000" algn="tl">
                    <a:srgbClr val="000000">
                      <a:alpha val="43137"/>
                    </a:srgbClr>
                  </a:outerShdw>
                </a:effectLst>
                <a:sym typeface="Wingdings"/>
              </a:rPr>
              <a:t> </a:t>
            </a:r>
            <a:r>
              <a:rPr lang="en-GB" dirty="0" smtClean="0">
                <a:sym typeface="Wingdings"/>
              </a:rPr>
              <a:t>:</a:t>
            </a:r>
          </a:p>
          <a:p>
            <a:pPr marL="0" indent="0">
              <a:buNone/>
              <a:defRPr/>
            </a:pPr>
            <a:r>
              <a:rPr lang="en-US" dirty="0" smtClean="0"/>
              <a:t>Mechanisms </a:t>
            </a:r>
            <a:r>
              <a:rPr lang="en-US" dirty="0"/>
              <a:t>put in place at the RENC level are </a:t>
            </a:r>
            <a:r>
              <a:rPr lang="en-US" dirty="0" smtClean="0"/>
              <a:t>working</a:t>
            </a:r>
          </a:p>
          <a:p>
            <a:pPr marL="0" indent="0">
              <a:buNone/>
              <a:defRPr/>
            </a:pPr>
            <a:endParaRPr lang="en-US" sz="1000" dirty="0"/>
          </a:p>
          <a:p>
            <a:pPr marL="0" indent="0">
              <a:buNone/>
              <a:defRPr/>
            </a:pPr>
            <a:r>
              <a:rPr lang="en-US" dirty="0" smtClean="0">
                <a:solidFill>
                  <a:srgbClr val="FF0000"/>
                </a:solidFill>
                <a:effectLst>
                  <a:outerShdw blurRad="38100" dist="38100" dir="2700000" algn="tl">
                    <a:srgbClr val="000000">
                      <a:alpha val="43137"/>
                    </a:srgbClr>
                  </a:outerShdw>
                </a:effectLst>
              </a:rPr>
              <a:t>Low &amp; Medium overlaps persist</a:t>
            </a:r>
          </a:p>
          <a:p>
            <a:pPr marL="0" indent="0">
              <a:buNone/>
              <a:defRPr/>
            </a:pPr>
            <a:r>
              <a:rPr lang="en-US" dirty="0" smtClean="0">
                <a:solidFill>
                  <a:srgbClr val="FF0000"/>
                </a:solidFill>
                <a:effectLst>
                  <a:outerShdw blurRad="38100" dist="38100" dir="2700000" algn="tl">
                    <a:srgbClr val="000000">
                      <a:alpha val="43137"/>
                    </a:srgbClr>
                  </a:outerShdw>
                </a:effectLst>
              </a:rPr>
              <a:t>Potential overlaps </a:t>
            </a:r>
            <a:r>
              <a:rPr lang="en-US" dirty="0" smtClean="0">
                <a:solidFill>
                  <a:srgbClr val="FF0000"/>
                </a:solidFill>
                <a:effectLst>
                  <a:outerShdw blurRad="38100" dist="38100" dir="2700000" algn="tl">
                    <a:srgbClr val="000000">
                      <a:alpha val="43137"/>
                    </a:srgbClr>
                  </a:outerShdw>
                </a:effectLst>
                <a:sym typeface="Wingdings"/>
              </a:rPr>
              <a:t></a:t>
            </a:r>
          </a:p>
          <a:p>
            <a:pPr marL="0" indent="0">
              <a:buNone/>
              <a:defRPr/>
            </a:pPr>
            <a:r>
              <a:rPr lang="en-US" dirty="0" smtClean="0"/>
              <a:t>Coordination </a:t>
            </a:r>
            <a:r>
              <a:rPr lang="en-US" dirty="0"/>
              <a:t>between producers still insufficient</a:t>
            </a:r>
            <a:endParaRPr lang="en-GB" dirty="0"/>
          </a:p>
        </p:txBody>
      </p:sp>
      <p:graphicFrame>
        <p:nvGraphicFramePr>
          <p:cNvPr id="9" name="Tableau 8"/>
          <p:cNvGraphicFramePr>
            <a:graphicFrameLocks noGrp="1"/>
          </p:cNvGraphicFramePr>
          <p:nvPr>
            <p:extLst>
              <p:ext uri="{D42A27DB-BD31-4B8C-83A1-F6EECF244321}">
                <p14:modId xmlns:p14="http://schemas.microsoft.com/office/powerpoint/2010/main" val="749563865"/>
              </p:ext>
            </p:extLst>
          </p:nvPr>
        </p:nvGraphicFramePr>
        <p:xfrm>
          <a:off x="6990737" y="1386344"/>
          <a:ext cx="4994009" cy="4281616"/>
        </p:xfrm>
        <a:graphic>
          <a:graphicData uri="http://schemas.openxmlformats.org/drawingml/2006/table">
            <a:tbl>
              <a:tblPr>
                <a:effectLst>
                  <a:outerShdw blurRad="50800" dist="38100" algn="l" rotWithShape="0">
                    <a:schemeClr val="tx1">
                      <a:alpha val="40000"/>
                    </a:schemeClr>
                  </a:outerShdw>
                </a:effectLst>
                <a:tableStyleId>{5C22544A-7EE6-4342-B048-85BDC9FD1C3A}</a:tableStyleId>
              </a:tblPr>
              <a:tblGrid>
                <a:gridCol w="1889625"/>
                <a:gridCol w="1552192"/>
                <a:gridCol w="1552192"/>
              </a:tblGrid>
              <a:tr h="535202">
                <a:tc>
                  <a:txBody>
                    <a:bodyPr/>
                    <a:lstStyle/>
                    <a:p>
                      <a:pPr algn="ctr" fontAlgn="b"/>
                      <a:r>
                        <a:rPr lang="en-US" sz="2000" b="1" u="none" strike="noStrike" noProof="0" dirty="0" smtClean="0">
                          <a:solidFill>
                            <a:schemeClr val="accent2"/>
                          </a:solidFill>
                          <a:effectLst/>
                          <a:latin typeface="+mn-lt"/>
                        </a:rPr>
                        <a:t>Region F</a:t>
                      </a:r>
                      <a:endParaRPr lang="en-US" sz="2000" b="1" i="0" u="none" strike="noStrike" noProof="0" dirty="0">
                        <a:solidFill>
                          <a:schemeClr val="accent2"/>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1" u="none" strike="noStrike" noProof="0" dirty="0" smtClean="0">
                          <a:solidFill>
                            <a:schemeClr val="accent2">
                              <a:lumMod val="75000"/>
                            </a:schemeClr>
                          </a:solidFill>
                          <a:effectLst/>
                          <a:latin typeface="+mn-lt"/>
                        </a:rPr>
                        <a:t>March 2018</a:t>
                      </a:r>
                      <a:endParaRPr lang="en-US" sz="2000" b="1" i="0" u="none" strike="noStrike" noProof="0" dirty="0">
                        <a:solidFill>
                          <a:schemeClr val="accent2">
                            <a:lumMod val="75000"/>
                          </a:schemeClr>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1" i="0" u="none" strike="noStrike" noProof="0" dirty="0" smtClean="0">
                          <a:solidFill>
                            <a:schemeClr val="tx2">
                              <a:lumMod val="60000"/>
                              <a:lumOff val="40000"/>
                            </a:schemeClr>
                          </a:solidFill>
                          <a:effectLst/>
                          <a:latin typeface="+mn-lt"/>
                        </a:rPr>
                        <a:t>June 2019</a:t>
                      </a:r>
                      <a:endParaRPr lang="en-US" sz="2000" b="1" i="0" u="none" strike="noStrike" noProof="0" dirty="0">
                        <a:solidFill>
                          <a:schemeClr val="tx2">
                            <a:lumMod val="60000"/>
                            <a:lumOff val="40000"/>
                          </a:schemeClr>
                        </a:solidFill>
                        <a:effectLst/>
                        <a:latin typeface="+mn-lt"/>
                      </a:endParaRPr>
                    </a:p>
                  </a:txBody>
                  <a:tcPr marL="9525" marR="9525" marT="9525" marB="0" anchor="ctr">
                    <a:solidFill>
                      <a:schemeClr val="accent5">
                        <a:lumMod val="20000"/>
                        <a:lumOff val="80000"/>
                      </a:schemeClr>
                    </a:solidFill>
                  </a:tcPr>
                </a:tc>
              </a:tr>
              <a:tr h="535202">
                <a:tc>
                  <a:txBody>
                    <a:bodyPr/>
                    <a:lstStyle/>
                    <a:p>
                      <a:pPr algn="ctr" fontAlgn="b"/>
                      <a:r>
                        <a:rPr lang="en-US" sz="2000" b="1" u="none" strike="noStrike" kern="1200" noProof="0" dirty="0" smtClean="0">
                          <a:solidFill>
                            <a:schemeClr val="accent2"/>
                          </a:solidFill>
                          <a:effectLst/>
                          <a:latin typeface="+mn-lt"/>
                          <a:ea typeface="+mn-ea"/>
                          <a:cs typeface="+mn-cs"/>
                        </a:rPr>
                        <a:t>Resolved</a:t>
                      </a:r>
                      <a:endParaRPr lang="en-US" sz="2000" b="1" u="none" strike="noStrike" kern="1200" noProof="0" dirty="0">
                        <a:solidFill>
                          <a:schemeClr val="accent2"/>
                        </a:solidFill>
                        <a:effectLst/>
                        <a:latin typeface="+mn-lt"/>
                        <a:ea typeface="+mn-ea"/>
                        <a:cs typeface="+mn-cs"/>
                      </a:endParaRPr>
                    </a:p>
                  </a:txBody>
                  <a:tcPr marL="9525" marR="9525" marT="9525" marB="0" anchor="ctr">
                    <a:solidFill>
                      <a:schemeClr val="accent5">
                        <a:lumMod val="20000"/>
                        <a:lumOff val="80000"/>
                      </a:schemeClr>
                    </a:solidFill>
                  </a:tcPr>
                </a:tc>
                <a:tc>
                  <a:txBody>
                    <a:bodyPr/>
                    <a:lstStyle/>
                    <a:p>
                      <a:pPr algn="ctr" fontAlgn="b"/>
                      <a:r>
                        <a:rPr lang="en-US" sz="2000" u="none" strike="noStrike" noProof="0" dirty="0" smtClean="0">
                          <a:solidFill>
                            <a:schemeClr val="accent2">
                              <a:lumMod val="75000"/>
                            </a:schemeClr>
                          </a:solidFill>
                          <a:effectLst/>
                          <a:latin typeface="+mn-lt"/>
                        </a:rPr>
                        <a:t>36</a:t>
                      </a:r>
                      <a:endParaRPr lang="en-US" sz="2000" b="0" i="0" u="none" strike="noStrike" noProof="0" dirty="0">
                        <a:solidFill>
                          <a:schemeClr val="accent2">
                            <a:lumMod val="75000"/>
                          </a:schemeClr>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tx2">
                              <a:lumMod val="60000"/>
                              <a:lumOff val="40000"/>
                            </a:schemeClr>
                          </a:solidFill>
                          <a:effectLst/>
                          <a:latin typeface="+mn-lt"/>
                        </a:rPr>
                        <a:t>71</a:t>
                      </a:r>
                    </a:p>
                  </a:txBody>
                  <a:tcPr marL="9525" marR="9525" marT="9525" marB="0" anchor="ctr">
                    <a:solidFill>
                      <a:schemeClr val="accent5">
                        <a:lumMod val="20000"/>
                        <a:lumOff val="80000"/>
                      </a:schemeClr>
                    </a:solidFill>
                  </a:tcPr>
                </a:tc>
              </a:tr>
              <a:tr h="535202">
                <a:tc>
                  <a:txBody>
                    <a:bodyPr/>
                    <a:lstStyle/>
                    <a:p>
                      <a:pPr algn="ctr" fontAlgn="b"/>
                      <a:r>
                        <a:rPr lang="en-US" sz="2000" b="1" u="none" strike="noStrike" kern="1200" noProof="0" dirty="0" smtClean="0">
                          <a:solidFill>
                            <a:schemeClr val="accent2"/>
                          </a:solidFill>
                          <a:effectLst/>
                          <a:latin typeface="+mn-lt"/>
                          <a:ea typeface="+mn-ea"/>
                          <a:cs typeface="+mn-cs"/>
                        </a:rPr>
                        <a:t>Accept</a:t>
                      </a:r>
                      <a:endParaRPr lang="en-US" sz="2000" b="1" u="none" strike="noStrike" kern="1200" noProof="0" dirty="0">
                        <a:solidFill>
                          <a:schemeClr val="accent2"/>
                        </a:solidFill>
                        <a:effectLst/>
                        <a:latin typeface="+mn-lt"/>
                        <a:ea typeface="+mn-ea"/>
                        <a:cs typeface="+mn-cs"/>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accent2">
                              <a:lumMod val="75000"/>
                            </a:schemeClr>
                          </a:solidFill>
                          <a:effectLst/>
                          <a:latin typeface="+mn-lt"/>
                        </a:rPr>
                        <a:t>3</a:t>
                      </a:r>
                      <a:endParaRPr lang="en-US" sz="2000" b="0" i="0" u="none" strike="noStrike" noProof="0" dirty="0">
                        <a:solidFill>
                          <a:schemeClr val="accent2">
                            <a:lumMod val="75000"/>
                          </a:schemeClr>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tx2">
                              <a:lumMod val="60000"/>
                              <a:lumOff val="40000"/>
                            </a:schemeClr>
                          </a:solidFill>
                          <a:effectLst/>
                          <a:latin typeface="+mn-lt"/>
                        </a:rPr>
                        <a:t>15</a:t>
                      </a:r>
                      <a:endParaRPr lang="en-US" sz="2000" b="0" i="0" u="none" strike="noStrike" noProof="0" dirty="0">
                        <a:solidFill>
                          <a:schemeClr val="tx2">
                            <a:lumMod val="60000"/>
                            <a:lumOff val="40000"/>
                          </a:schemeClr>
                        </a:solidFill>
                        <a:effectLst/>
                        <a:latin typeface="+mn-lt"/>
                      </a:endParaRPr>
                    </a:p>
                  </a:txBody>
                  <a:tcPr marL="9525" marR="9525" marT="9525" marB="0" anchor="ctr">
                    <a:solidFill>
                      <a:schemeClr val="accent5">
                        <a:lumMod val="20000"/>
                        <a:lumOff val="80000"/>
                      </a:schemeClr>
                    </a:solidFill>
                  </a:tcPr>
                </a:tc>
              </a:tr>
              <a:tr h="535202">
                <a:tc>
                  <a:txBody>
                    <a:bodyPr/>
                    <a:lstStyle/>
                    <a:p>
                      <a:pPr algn="ctr" fontAlgn="b"/>
                      <a:r>
                        <a:rPr lang="en-US" sz="2000" b="1" u="none" strike="noStrike" kern="1200" noProof="0" dirty="0" smtClean="0">
                          <a:solidFill>
                            <a:schemeClr val="accent2"/>
                          </a:solidFill>
                          <a:effectLst/>
                          <a:latin typeface="+mn-lt"/>
                          <a:ea typeface="+mn-ea"/>
                          <a:cs typeface="+mn-cs"/>
                        </a:rPr>
                        <a:t>Potential</a:t>
                      </a:r>
                      <a:endParaRPr lang="en-US" sz="2000" b="1" u="none" strike="noStrike" kern="1200" noProof="0" dirty="0">
                        <a:solidFill>
                          <a:schemeClr val="accent2"/>
                        </a:solidFill>
                        <a:effectLst/>
                        <a:latin typeface="+mn-lt"/>
                        <a:ea typeface="+mn-ea"/>
                        <a:cs typeface="+mn-cs"/>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accent2">
                              <a:lumMod val="75000"/>
                            </a:schemeClr>
                          </a:solidFill>
                          <a:effectLst/>
                          <a:latin typeface="+mn-lt"/>
                        </a:rPr>
                        <a:t>37</a:t>
                      </a:r>
                      <a:endParaRPr lang="en-US" sz="2000" b="0" i="0" u="none" strike="noStrike" noProof="0" dirty="0">
                        <a:solidFill>
                          <a:schemeClr val="accent2">
                            <a:lumMod val="75000"/>
                          </a:schemeClr>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tx2">
                              <a:lumMod val="60000"/>
                              <a:lumOff val="40000"/>
                            </a:schemeClr>
                          </a:solidFill>
                          <a:effectLst/>
                          <a:latin typeface="+mn-lt"/>
                        </a:rPr>
                        <a:t>50</a:t>
                      </a:r>
                      <a:endParaRPr lang="en-US" sz="2000" b="0" i="0" u="none" strike="noStrike" noProof="0" dirty="0">
                        <a:solidFill>
                          <a:schemeClr val="tx2">
                            <a:lumMod val="60000"/>
                            <a:lumOff val="40000"/>
                          </a:schemeClr>
                        </a:solidFill>
                        <a:effectLst/>
                        <a:latin typeface="+mn-lt"/>
                      </a:endParaRPr>
                    </a:p>
                  </a:txBody>
                  <a:tcPr marL="9525" marR="9525" marT="9525" marB="0" anchor="ctr">
                    <a:solidFill>
                      <a:schemeClr val="accent5">
                        <a:lumMod val="20000"/>
                        <a:lumOff val="80000"/>
                      </a:schemeClr>
                    </a:solidFill>
                  </a:tcPr>
                </a:tc>
              </a:tr>
              <a:tr h="535202">
                <a:tc>
                  <a:txBody>
                    <a:bodyPr/>
                    <a:lstStyle/>
                    <a:p>
                      <a:pPr algn="ctr" fontAlgn="b"/>
                      <a:r>
                        <a:rPr lang="en-US" sz="2000" b="1" u="none" strike="noStrike" kern="1200" noProof="0" dirty="0" smtClean="0">
                          <a:solidFill>
                            <a:schemeClr val="accent2"/>
                          </a:solidFill>
                          <a:effectLst/>
                          <a:latin typeface="+mn-lt"/>
                          <a:ea typeface="+mn-ea"/>
                          <a:cs typeface="+mn-cs"/>
                        </a:rPr>
                        <a:t>LOW</a:t>
                      </a:r>
                      <a:endParaRPr lang="en-US" sz="2000" b="1" u="none" strike="noStrike" kern="1200" noProof="0" dirty="0">
                        <a:solidFill>
                          <a:schemeClr val="accent2"/>
                        </a:solidFill>
                        <a:effectLst/>
                        <a:latin typeface="+mn-lt"/>
                        <a:ea typeface="+mn-ea"/>
                        <a:cs typeface="+mn-cs"/>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accent2">
                              <a:lumMod val="75000"/>
                            </a:schemeClr>
                          </a:solidFill>
                          <a:effectLst/>
                          <a:latin typeface="+mn-lt"/>
                        </a:rPr>
                        <a:t>81</a:t>
                      </a:r>
                      <a:endParaRPr lang="en-US" sz="2000" b="0" i="0" u="none" strike="noStrike" noProof="0" dirty="0">
                        <a:solidFill>
                          <a:schemeClr val="accent2">
                            <a:lumMod val="75000"/>
                          </a:schemeClr>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tx2">
                              <a:lumMod val="60000"/>
                              <a:lumOff val="40000"/>
                            </a:schemeClr>
                          </a:solidFill>
                          <a:effectLst/>
                          <a:latin typeface="+mn-lt"/>
                        </a:rPr>
                        <a:t>81</a:t>
                      </a:r>
                      <a:endParaRPr lang="en-US" sz="2000" b="0" i="0" u="none" strike="noStrike" noProof="0" dirty="0">
                        <a:solidFill>
                          <a:schemeClr val="tx2">
                            <a:lumMod val="60000"/>
                            <a:lumOff val="40000"/>
                          </a:schemeClr>
                        </a:solidFill>
                        <a:effectLst/>
                        <a:latin typeface="+mn-lt"/>
                      </a:endParaRPr>
                    </a:p>
                  </a:txBody>
                  <a:tcPr marL="9525" marR="9525" marT="9525" marB="0" anchor="ctr">
                    <a:solidFill>
                      <a:schemeClr val="accent5">
                        <a:lumMod val="20000"/>
                        <a:lumOff val="80000"/>
                      </a:schemeClr>
                    </a:solidFill>
                  </a:tcPr>
                </a:tc>
              </a:tr>
              <a:tr h="535202">
                <a:tc>
                  <a:txBody>
                    <a:bodyPr/>
                    <a:lstStyle/>
                    <a:p>
                      <a:pPr algn="ctr" fontAlgn="b"/>
                      <a:r>
                        <a:rPr lang="en-US" sz="2000" b="1" u="none" strike="noStrike" kern="1200" noProof="0" dirty="0" smtClean="0">
                          <a:solidFill>
                            <a:schemeClr val="accent2"/>
                          </a:solidFill>
                          <a:effectLst/>
                          <a:latin typeface="+mn-lt"/>
                          <a:ea typeface="+mn-ea"/>
                          <a:cs typeface="+mn-cs"/>
                        </a:rPr>
                        <a:t>MEDIUM</a:t>
                      </a:r>
                      <a:endParaRPr lang="en-US" sz="2000" b="1" u="none" strike="noStrike" kern="1200" noProof="0" dirty="0">
                        <a:solidFill>
                          <a:schemeClr val="accent2"/>
                        </a:solidFill>
                        <a:effectLst/>
                        <a:latin typeface="+mn-lt"/>
                        <a:ea typeface="+mn-ea"/>
                        <a:cs typeface="+mn-cs"/>
                      </a:endParaRPr>
                    </a:p>
                  </a:txBody>
                  <a:tcPr marL="9525" marR="9525" marT="9525" marB="0" anchor="ctr">
                    <a:solidFill>
                      <a:schemeClr val="accent5">
                        <a:lumMod val="20000"/>
                        <a:lumOff val="80000"/>
                      </a:schemeClr>
                    </a:solidFill>
                  </a:tcPr>
                </a:tc>
                <a:tc>
                  <a:txBody>
                    <a:bodyPr/>
                    <a:lstStyle/>
                    <a:p>
                      <a:pPr algn="ctr" fontAlgn="b"/>
                      <a:r>
                        <a:rPr lang="en-US" sz="2000" u="none" strike="noStrike" noProof="0" dirty="0" smtClean="0">
                          <a:solidFill>
                            <a:schemeClr val="accent2">
                              <a:lumMod val="75000"/>
                            </a:schemeClr>
                          </a:solidFill>
                          <a:effectLst/>
                          <a:latin typeface="+mn-lt"/>
                        </a:rPr>
                        <a:t>24</a:t>
                      </a:r>
                      <a:endParaRPr lang="en-US" sz="2000" b="0" i="0" u="none" strike="noStrike" noProof="0" dirty="0">
                        <a:solidFill>
                          <a:schemeClr val="accent2">
                            <a:lumMod val="75000"/>
                          </a:schemeClr>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tx2">
                              <a:lumMod val="60000"/>
                              <a:lumOff val="40000"/>
                            </a:schemeClr>
                          </a:solidFill>
                          <a:effectLst/>
                          <a:latin typeface="+mn-lt"/>
                        </a:rPr>
                        <a:t>24</a:t>
                      </a:r>
                      <a:endParaRPr lang="en-US" sz="2000" b="0" i="0" u="none" strike="noStrike" noProof="0" dirty="0">
                        <a:solidFill>
                          <a:schemeClr val="tx2">
                            <a:lumMod val="60000"/>
                            <a:lumOff val="40000"/>
                          </a:schemeClr>
                        </a:solidFill>
                        <a:effectLst/>
                        <a:latin typeface="+mn-lt"/>
                      </a:endParaRPr>
                    </a:p>
                  </a:txBody>
                  <a:tcPr marL="9525" marR="9525" marT="9525" marB="0" anchor="ctr">
                    <a:solidFill>
                      <a:schemeClr val="accent5">
                        <a:lumMod val="20000"/>
                        <a:lumOff val="80000"/>
                      </a:schemeClr>
                    </a:solidFill>
                  </a:tcPr>
                </a:tc>
              </a:tr>
              <a:tr h="535202">
                <a:tc>
                  <a:txBody>
                    <a:bodyPr/>
                    <a:lstStyle/>
                    <a:p>
                      <a:pPr algn="ctr" fontAlgn="b"/>
                      <a:r>
                        <a:rPr lang="en-US" sz="2000" b="1" u="none" strike="noStrike" kern="1200" noProof="0" dirty="0" smtClean="0">
                          <a:solidFill>
                            <a:schemeClr val="accent2"/>
                          </a:solidFill>
                          <a:effectLst/>
                          <a:latin typeface="+mn-lt"/>
                          <a:ea typeface="+mn-ea"/>
                          <a:cs typeface="+mn-cs"/>
                        </a:rPr>
                        <a:t>HIGH</a:t>
                      </a:r>
                      <a:endParaRPr lang="en-US" sz="2000" b="1" u="none" strike="noStrike" kern="1200" noProof="0" dirty="0">
                        <a:solidFill>
                          <a:schemeClr val="accent2"/>
                        </a:solidFill>
                        <a:effectLst/>
                        <a:latin typeface="+mn-lt"/>
                        <a:ea typeface="+mn-ea"/>
                        <a:cs typeface="+mn-cs"/>
                      </a:endParaRPr>
                    </a:p>
                  </a:txBody>
                  <a:tcPr marL="9525" marR="9525" marT="9525" marB="0" anchor="ctr">
                    <a:solidFill>
                      <a:schemeClr val="accent5">
                        <a:lumMod val="20000"/>
                        <a:lumOff val="80000"/>
                      </a:schemeClr>
                    </a:solidFill>
                  </a:tcPr>
                </a:tc>
                <a:tc>
                  <a:txBody>
                    <a:bodyPr/>
                    <a:lstStyle/>
                    <a:p>
                      <a:pPr algn="ctr" fontAlgn="b"/>
                      <a:r>
                        <a:rPr lang="en-US" sz="2000" u="none" strike="noStrike" noProof="0" dirty="0" smtClean="0">
                          <a:solidFill>
                            <a:schemeClr val="accent2">
                              <a:lumMod val="75000"/>
                            </a:schemeClr>
                          </a:solidFill>
                          <a:effectLst/>
                          <a:latin typeface="+mn-lt"/>
                        </a:rPr>
                        <a:t>0</a:t>
                      </a:r>
                      <a:endParaRPr lang="en-US" sz="2000" b="0" i="0" u="none" strike="noStrike" noProof="0" dirty="0">
                        <a:solidFill>
                          <a:schemeClr val="accent2">
                            <a:lumMod val="75000"/>
                          </a:schemeClr>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tx2">
                              <a:lumMod val="60000"/>
                              <a:lumOff val="40000"/>
                            </a:schemeClr>
                          </a:solidFill>
                          <a:effectLst/>
                          <a:latin typeface="+mn-lt"/>
                        </a:rPr>
                        <a:t>0</a:t>
                      </a:r>
                      <a:endParaRPr lang="en-US" sz="2000" b="0" i="0" u="none" strike="noStrike" noProof="0" dirty="0">
                        <a:solidFill>
                          <a:schemeClr val="tx2">
                            <a:lumMod val="60000"/>
                            <a:lumOff val="40000"/>
                          </a:schemeClr>
                        </a:solidFill>
                        <a:effectLst/>
                        <a:latin typeface="+mn-lt"/>
                      </a:endParaRPr>
                    </a:p>
                  </a:txBody>
                  <a:tcPr marL="9525" marR="9525" marT="9525" marB="0" anchor="ctr">
                    <a:solidFill>
                      <a:schemeClr val="accent5">
                        <a:lumMod val="20000"/>
                        <a:lumOff val="80000"/>
                      </a:schemeClr>
                    </a:solidFill>
                  </a:tcPr>
                </a:tc>
              </a:tr>
              <a:tr h="535202">
                <a:tc>
                  <a:txBody>
                    <a:bodyPr/>
                    <a:lstStyle/>
                    <a:p>
                      <a:pPr algn="ctr" fontAlgn="b"/>
                      <a:r>
                        <a:rPr lang="en-US" sz="2000" b="1" u="none" strike="noStrike" kern="1200" noProof="0" dirty="0" smtClean="0">
                          <a:solidFill>
                            <a:schemeClr val="accent2"/>
                          </a:solidFill>
                          <a:effectLst/>
                          <a:latin typeface="+mn-lt"/>
                          <a:ea typeface="+mn-ea"/>
                          <a:cs typeface="+mn-cs"/>
                        </a:rPr>
                        <a:t>Total</a:t>
                      </a:r>
                      <a:endParaRPr lang="en-US" sz="2000" b="1" u="none" strike="noStrike" kern="1200" noProof="0" dirty="0">
                        <a:solidFill>
                          <a:schemeClr val="accent2"/>
                        </a:solidFill>
                        <a:effectLst/>
                        <a:latin typeface="+mn-lt"/>
                        <a:ea typeface="+mn-ea"/>
                        <a:cs typeface="+mn-cs"/>
                      </a:endParaRPr>
                    </a:p>
                  </a:txBody>
                  <a:tcPr marL="9525" marR="9525" marT="9525" marB="0" anchor="ctr">
                    <a:solidFill>
                      <a:schemeClr val="accent5">
                        <a:lumMod val="20000"/>
                        <a:lumOff val="80000"/>
                      </a:schemeClr>
                    </a:solidFill>
                  </a:tcPr>
                </a:tc>
                <a:tc>
                  <a:txBody>
                    <a:bodyPr/>
                    <a:lstStyle/>
                    <a:p>
                      <a:pPr algn="ctr" fontAlgn="b"/>
                      <a:r>
                        <a:rPr lang="en-US" sz="2000" u="none" strike="noStrike" noProof="0" dirty="0" smtClean="0">
                          <a:solidFill>
                            <a:schemeClr val="accent2">
                              <a:lumMod val="75000"/>
                            </a:schemeClr>
                          </a:solidFill>
                          <a:effectLst/>
                          <a:latin typeface="+mn-lt"/>
                        </a:rPr>
                        <a:t>181</a:t>
                      </a:r>
                      <a:endParaRPr lang="en-US" sz="2000" b="0" i="0" u="none" strike="noStrike" noProof="0" dirty="0">
                        <a:solidFill>
                          <a:schemeClr val="accent2">
                            <a:lumMod val="75000"/>
                          </a:schemeClr>
                        </a:solidFill>
                        <a:effectLst/>
                        <a:latin typeface="+mn-lt"/>
                      </a:endParaRPr>
                    </a:p>
                  </a:txBody>
                  <a:tcPr marL="9525" marR="9525" marT="9525" marB="0" anchor="ctr">
                    <a:solidFill>
                      <a:schemeClr val="accent5">
                        <a:lumMod val="20000"/>
                        <a:lumOff val="80000"/>
                      </a:schemeClr>
                    </a:solidFill>
                  </a:tcPr>
                </a:tc>
                <a:tc>
                  <a:txBody>
                    <a:bodyPr/>
                    <a:lstStyle/>
                    <a:p>
                      <a:pPr algn="ctr" fontAlgn="b"/>
                      <a:r>
                        <a:rPr lang="en-US" sz="2000" b="0" i="0" u="none" strike="noStrike" noProof="0" dirty="0" smtClean="0">
                          <a:solidFill>
                            <a:schemeClr val="tx2">
                              <a:lumMod val="60000"/>
                              <a:lumOff val="40000"/>
                            </a:schemeClr>
                          </a:solidFill>
                          <a:effectLst/>
                          <a:latin typeface="+mn-lt"/>
                        </a:rPr>
                        <a:t>241</a:t>
                      </a:r>
                      <a:endParaRPr lang="en-US" sz="2000" b="0" i="0" u="none" strike="noStrike" noProof="0" dirty="0">
                        <a:solidFill>
                          <a:schemeClr val="tx2">
                            <a:lumMod val="60000"/>
                            <a:lumOff val="40000"/>
                          </a:schemeClr>
                        </a:solidFill>
                        <a:effectLst/>
                        <a:latin typeface="+mn-lt"/>
                      </a:endParaRPr>
                    </a:p>
                  </a:txBody>
                  <a:tcPr marL="9525" marR="9525" marT="9525" marB="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423653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[ICC5-5] – ENC overlap risk assessment</a:t>
            </a:r>
            <a:endParaRPr lang="en-AU" dirty="0"/>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8" name="Content Placeholder 2"/>
          <p:cNvSpPr>
            <a:spLocks noGrp="1"/>
          </p:cNvSpPr>
          <p:nvPr>
            <p:ph idx="1"/>
          </p:nvPr>
        </p:nvSpPr>
        <p:spPr>
          <a:xfrm>
            <a:off x="728870" y="1340769"/>
            <a:ext cx="10836212" cy="4530725"/>
          </a:xfrm>
        </p:spPr>
        <p:txBody>
          <a:bodyPr>
            <a:normAutofit/>
          </a:bodyPr>
          <a:lstStyle/>
          <a:p>
            <a:pPr>
              <a:defRPr/>
            </a:pPr>
            <a:r>
              <a:rPr lang="en-GB" sz="2400" b="1" dirty="0" smtClean="0">
                <a:effectLst>
                  <a:outerShdw blurRad="38100" dist="38100" dir="2700000" algn="tl">
                    <a:srgbClr val="000000">
                      <a:alpha val="43137"/>
                    </a:srgbClr>
                  </a:outerShdw>
                </a:effectLst>
              </a:rPr>
              <a:t>IC-ENC Overlap report :</a:t>
            </a:r>
          </a:p>
          <a:p>
            <a:pPr marL="0" indent="0">
              <a:buNone/>
              <a:defRPr/>
            </a:pPr>
            <a:r>
              <a:rPr lang="en-GB" sz="2400" b="1" dirty="0" smtClean="0">
                <a:effectLst>
                  <a:outerShdw blurRad="38100" dist="38100" dir="2700000" algn="tl">
                    <a:srgbClr val="000000">
                      <a:alpha val="43137"/>
                    </a:srgbClr>
                  </a:outerShdw>
                </a:effectLst>
              </a:rPr>
              <a:t>Persistent overlaps in Region F in all usage bands</a:t>
            </a:r>
          </a:p>
          <a:p>
            <a:pPr marL="0" indent="0">
              <a:buNone/>
              <a:defRPr/>
            </a:pPr>
            <a:endParaRPr lang="en-GB" sz="2400" b="1" dirty="0">
              <a:effectLst>
                <a:outerShdw blurRad="38100" dist="38100" dir="2700000" algn="tl">
                  <a:srgbClr val="000000">
                    <a:alpha val="43137"/>
                  </a:srgbClr>
                </a:outerShdw>
              </a:effectLst>
            </a:endParaRPr>
          </a:p>
          <a:p>
            <a:pPr marL="0" indent="0">
              <a:buNone/>
              <a:defRPr/>
            </a:pPr>
            <a:r>
              <a:rPr lang="en-GB" sz="2400" b="1" dirty="0" smtClean="0">
                <a:effectLst>
                  <a:outerShdw blurRad="38100" dist="38100" dir="2700000" algn="tl">
                    <a:srgbClr val="000000">
                      <a:alpha val="43137"/>
                    </a:srgbClr>
                  </a:outerShdw>
                </a:effectLst>
              </a:rPr>
              <a:t>Some good progress is made with ongoing agreements or discussion to solve overlap between GB/AL, IT/HR, IT/GR, GR/HR, RO/UA, GB/ME, GB/TN,…</a:t>
            </a:r>
          </a:p>
          <a:p>
            <a:pPr marL="0" indent="0">
              <a:buNone/>
              <a:defRPr/>
            </a:pPr>
            <a:endParaRPr lang="en-GB" sz="2400" b="1" dirty="0">
              <a:effectLst>
                <a:outerShdw blurRad="38100" dist="38100" dir="2700000" algn="tl">
                  <a:srgbClr val="000000">
                    <a:alpha val="43137"/>
                  </a:srgbClr>
                </a:outerShdw>
              </a:effectLst>
            </a:endParaRPr>
          </a:p>
          <a:p>
            <a:pPr marL="0" indent="0">
              <a:buNone/>
              <a:defRPr/>
            </a:pPr>
            <a:r>
              <a:rPr lang="en-GB" sz="2400" b="1" dirty="0" smtClean="0">
                <a:effectLst>
                  <a:outerShdw blurRad="38100" dist="38100" dir="2700000" algn="tl">
                    <a:srgbClr val="000000">
                      <a:alpha val="43137"/>
                    </a:srgbClr>
                  </a:outerShdw>
                </a:effectLst>
              </a:rPr>
              <a:t>But still several overlaps still with no move towards a solution, risk assessed Medium or Low by IC-ENC.</a:t>
            </a:r>
          </a:p>
          <a:p>
            <a:pPr marL="0" indent="0">
              <a:buNone/>
              <a:defRPr/>
            </a:pPr>
            <a:endParaRPr lang="en-GB" sz="1000" dirty="0" smtClean="0"/>
          </a:p>
        </p:txBody>
      </p:sp>
    </p:spTree>
    <p:extLst>
      <p:ext uri="{BB962C8B-B14F-4D97-AF65-F5344CB8AC3E}">
        <p14:creationId xmlns:p14="http://schemas.microsoft.com/office/powerpoint/2010/main" val="98226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[ICC5-5] – ENC overlap risk assessment</a:t>
            </a:r>
            <a:endParaRPr lang="en-AU" dirty="0"/>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8" name="Content Placeholder 2"/>
          <p:cNvSpPr>
            <a:spLocks noGrp="1"/>
          </p:cNvSpPr>
          <p:nvPr>
            <p:ph idx="1"/>
          </p:nvPr>
        </p:nvSpPr>
        <p:spPr>
          <a:xfrm>
            <a:off x="728870" y="1340769"/>
            <a:ext cx="5130148" cy="4530725"/>
          </a:xfrm>
        </p:spPr>
        <p:txBody>
          <a:bodyPr>
            <a:normAutofit/>
          </a:bodyPr>
          <a:lstStyle/>
          <a:p>
            <a:pPr>
              <a:defRPr/>
            </a:pPr>
            <a:r>
              <a:rPr lang="en-GB" sz="2400" b="1" dirty="0" smtClean="0">
                <a:effectLst>
                  <a:outerShdw blurRad="38100" dist="38100" dir="2700000" algn="tl">
                    <a:srgbClr val="000000">
                      <a:alpha val="43137"/>
                    </a:srgbClr>
                  </a:outerShdw>
                </a:effectLst>
              </a:rPr>
              <a:t>Highest risk case :</a:t>
            </a:r>
          </a:p>
          <a:p>
            <a:pPr marL="0" indent="0">
              <a:buNone/>
              <a:defRPr/>
            </a:pPr>
            <a:r>
              <a:rPr lang="en-GB" sz="2400" i="1" dirty="0" smtClean="0"/>
              <a:t>Example :</a:t>
            </a:r>
          </a:p>
          <a:p>
            <a:pPr>
              <a:defRPr/>
            </a:pPr>
            <a:endParaRPr lang="en-GB" dirty="0"/>
          </a:p>
          <a:p>
            <a:pPr marL="0" indent="0">
              <a:buNone/>
              <a:defRPr/>
            </a:pPr>
            <a:r>
              <a:rPr lang="en-GB" dirty="0" smtClean="0"/>
              <a:t>RU4MFLJO &amp; UA4CC883</a:t>
            </a:r>
          </a:p>
          <a:p>
            <a:pPr marL="0" indent="0">
              <a:buNone/>
              <a:defRPr/>
            </a:pPr>
            <a:r>
              <a:rPr lang="en-GB" dirty="0"/>
              <a:t>RU4MFLJO &amp; </a:t>
            </a:r>
            <a:r>
              <a:rPr lang="en-GB" dirty="0" smtClean="0"/>
              <a:t>UA4CC884</a:t>
            </a:r>
            <a:endParaRPr lang="en-GB" dirty="0"/>
          </a:p>
          <a:p>
            <a:pPr marL="0" indent="0">
              <a:buNone/>
              <a:defRPr/>
            </a:pPr>
            <a:endParaRPr lang="en-GB" sz="600" dirty="0" smtClean="0"/>
          </a:p>
          <a:p>
            <a:pPr marL="0" indent="0">
              <a:buNone/>
              <a:defRPr/>
            </a:pPr>
            <a:r>
              <a:rPr lang="en-GB" sz="2400" dirty="0" smtClean="0"/>
              <a:t>IC-ENC Risk analysis </a:t>
            </a:r>
            <a:r>
              <a:rPr lang="en-GB" sz="2400" dirty="0" smtClean="0">
                <a:sym typeface="Wingdings"/>
              </a:rPr>
              <a:t> Medium</a:t>
            </a:r>
          </a:p>
          <a:p>
            <a:pPr marL="0" indent="0">
              <a:buNone/>
              <a:defRPr/>
            </a:pPr>
            <a:endParaRPr lang="en-GB" sz="600" dirty="0" smtClean="0">
              <a:sym typeface="Wingdings"/>
            </a:endParaRPr>
          </a:p>
          <a:p>
            <a:pPr marL="0" indent="0">
              <a:buNone/>
              <a:defRPr/>
            </a:pPr>
            <a:r>
              <a:rPr lang="en-GB" sz="2400" dirty="0" smtClean="0">
                <a:sym typeface="Wingdings"/>
              </a:rPr>
              <a:t>But critical location of the overlap </a:t>
            </a:r>
            <a:r>
              <a:rPr lang="en-GB" sz="2000" dirty="0" smtClean="0">
                <a:sym typeface="Wingdings"/>
              </a:rPr>
              <a:t>(</a:t>
            </a:r>
            <a:r>
              <a:rPr lang="en-US" sz="2000" dirty="0">
                <a:sym typeface="Wingdings"/>
              </a:rPr>
              <a:t>main route through Kerch </a:t>
            </a:r>
            <a:r>
              <a:rPr lang="en-US" sz="2000" dirty="0" smtClean="0">
                <a:sym typeface="Wingdings"/>
              </a:rPr>
              <a:t>Straits &amp; anchorage areas)</a:t>
            </a:r>
            <a:endParaRPr lang="en-GB" sz="2000" dirty="0" smtClean="0"/>
          </a:p>
          <a:p>
            <a:pPr marL="0" indent="0">
              <a:buNone/>
              <a:defRPr/>
            </a:pPr>
            <a:r>
              <a:rPr lang="en-GB" sz="2400" b="1" dirty="0" smtClean="0">
                <a:effectLst>
                  <a:outerShdw blurRad="38100" dist="38100" dir="2700000" algn="tl">
                    <a:srgbClr val="000000">
                      <a:alpha val="43137"/>
                    </a:srgbClr>
                  </a:outerShdw>
                </a:effectLst>
                <a:sym typeface="Wingdings" panose="05000000000000000000" pitchFamily="2" charset="2"/>
              </a:rPr>
              <a:t> To be resolved</a:t>
            </a:r>
            <a:endParaRPr lang="en-GB" sz="2400" b="1" dirty="0" smtClean="0">
              <a:effectLst>
                <a:outerShdw blurRad="38100" dist="38100" dir="2700000" algn="tl">
                  <a:srgbClr val="000000">
                    <a:alpha val="43137"/>
                  </a:srgbClr>
                </a:outerShdw>
              </a:effectLst>
            </a:endParaRPr>
          </a:p>
          <a:p>
            <a:pPr marL="0" indent="0">
              <a:buNone/>
              <a:defRPr/>
            </a:pPr>
            <a:endParaRPr lang="en-GB" sz="1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832" y="1050292"/>
            <a:ext cx="41256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9926" y="3344082"/>
            <a:ext cx="3282313"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787255" y="1129095"/>
            <a:ext cx="1974900" cy="307777"/>
          </a:xfrm>
          <a:prstGeom prst="rect">
            <a:avLst/>
          </a:prstGeom>
          <a:solidFill>
            <a:srgbClr val="DEDFE0"/>
          </a:solidFill>
        </p:spPr>
        <p:txBody>
          <a:bodyPr wrap="none">
            <a:spAutoFit/>
          </a:bodyPr>
          <a:lstStyle/>
          <a:p>
            <a:pPr>
              <a:defRPr/>
            </a:pPr>
            <a:r>
              <a:rPr lang="en-GB" sz="1400" b="1" dirty="0"/>
              <a:t>RU4MFLJO &amp; UA4CC883</a:t>
            </a:r>
          </a:p>
        </p:txBody>
      </p:sp>
      <p:sp>
        <p:nvSpPr>
          <p:cNvPr id="11" name="Rectangle 10"/>
          <p:cNvSpPr/>
          <p:nvPr/>
        </p:nvSpPr>
        <p:spPr>
          <a:xfrm>
            <a:off x="9914555" y="3473852"/>
            <a:ext cx="1974900" cy="307777"/>
          </a:xfrm>
          <a:prstGeom prst="rect">
            <a:avLst/>
          </a:prstGeom>
          <a:solidFill>
            <a:srgbClr val="DEDFE0"/>
          </a:solidFill>
        </p:spPr>
        <p:txBody>
          <a:bodyPr wrap="none">
            <a:spAutoFit/>
          </a:bodyPr>
          <a:lstStyle/>
          <a:p>
            <a:pPr>
              <a:defRPr/>
            </a:pPr>
            <a:r>
              <a:rPr lang="en-GB" sz="1400" b="1" dirty="0"/>
              <a:t>RU4MFLJO &amp; </a:t>
            </a:r>
            <a:r>
              <a:rPr lang="en-GB" sz="1400" b="1" dirty="0" smtClean="0"/>
              <a:t>UA4CC884</a:t>
            </a:r>
            <a:endParaRPr lang="en-GB" sz="1400" b="1" dirty="0"/>
          </a:p>
        </p:txBody>
      </p:sp>
    </p:spTree>
    <p:extLst>
      <p:ext uri="{BB962C8B-B14F-4D97-AF65-F5344CB8AC3E}">
        <p14:creationId xmlns:p14="http://schemas.microsoft.com/office/powerpoint/2010/main" val="139138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[ICC5-5] – ENC overlap risk assessment</a:t>
            </a:r>
            <a:endParaRPr lang="en-AU" dirty="0"/>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8" name="Content Placeholder 2"/>
          <p:cNvSpPr>
            <a:spLocks noGrp="1"/>
          </p:cNvSpPr>
          <p:nvPr>
            <p:ph idx="1"/>
          </p:nvPr>
        </p:nvSpPr>
        <p:spPr>
          <a:xfrm>
            <a:off x="728870" y="1340769"/>
            <a:ext cx="6188123" cy="4530725"/>
          </a:xfrm>
        </p:spPr>
        <p:txBody>
          <a:bodyPr>
            <a:normAutofit fontScale="92500" lnSpcReduction="20000"/>
          </a:bodyPr>
          <a:lstStyle/>
          <a:p>
            <a:pPr>
              <a:defRPr/>
            </a:pPr>
            <a:r>
              <a:rPr lang="en-GB" sz="2400" b="1" dirty="0" smtClean="0">
                <a:effectLst>
                  <a:outerShdw blurRad="38100" dist="38100" dir="2700000" algn="tl">
                    <a:srgbClr val="000000">
                      <a:alpha val="43137"/>
                    </a:srgbClr>
                  </a:outerShdw>
                </a:effectLst>
              </a:rPr>
              <a:t>Highest risk case</a:t>
            </a:r>
          </a:p>
          <a:p>
            <a:pPr marL="0" indent="0">
              <a:buNone/>
              <a:defRPr/>
            </a:pPr>
            <a:r>
              <a:rPr lang="en-GB" sz="2400" i="1" dirty="0"/>
              <a:t>Example :</a:t>
            </a:r>
          </a:p>
          <a:p>
            <a:pPr lvl="0">
              <a:defRPr/>
            </a:pPr>
            <a:endParaRPr lang="en-GB" dirty="0">
              <a:solidFill>
                <a:prstClr val="black"/>
              </a:solidFill>
            </a:endParaRPr>
          </a:p>
          <a:p>
            <a:pPr marL="0" lvl="0" indent="0">
              <a:buNone/>
              <a:defRPr/>
            </a:pPr>
            <a:r>
              <a:rPr lang="en-GB" dirty="0" smtClean="0">
                <a:solidFill>
                  <a:prstClr val="black"/>
                </a:solidFill>
              </a:rPr>
              <a:t>GR2AF7UH &amp; TR20022B</a:t>
            </a:r>
          </a:p>
          <a:p>
            <a:pPr marL="0" lvl="0" indent="0">
              <a:buNone/>
              <a:defRPr/>
            </a:pPr>
            <a:r>
              <a:rPr lang="en-GB" dirty="0" smtClean="0">
                <a:solidFill>
                  <a:prstClr val="black"/>
                </a:solidFill>
              </a:rPr>
              <a:t>GR2AF7UH &amp; TR20022A</a:t>
            </a:r>
            <a:endParaRPr lang="en-GB" dirty="0">
              <a:solidFill>
                <a:prstClr val="black"/>
              </a:solidFill>
            </a:endParaRPr>
          </a:p>
          <a:p>
            <a:pPr marL="0" lvl="0" indent="0">
              <a:buNone/>
              <a:defRPr/>
            </a:pPr>
            <a:endParaRPr lang="en-GB" sz="600" dirty="0">
              <a:solidFill>
                <a:prstClr val="black"/>
              </a:solidFill>
            </a:endParaRPr>
          </a:p>
          <a:p>
            <a:pPr marL="0" lvl="0" indent="0">
              <a:buNone/>
              <a:defRPr/>
            </a:pPr>
            <a:r>
              <a:rPr lang="en-GB" sz="2400" dirty="0">
                <a:solidFill>
                  <a:prstClr val="black"/>
                </a:solidFill>
              </a:rPr>
              <a:t>IC-ENC Risk analysis </a:t>
            </a:r>
            <a:r>
              <a:rPr lang="en-GB" sz="2400" dirty="0">
                <a:solidFill>
                  <a:prstClr val="black"/>
                </a:solidFill>
                <a:sym typeface="Wingdings"/>
              </a:rPr>
              <a:t> </a:t>
            </a:r>
            <a:r>
              <a:rPr lang="en-GB" sz="2400" dirty="0" smtClean="0">
                <a:solidFill>
                  <a:prstClr val="black"/>
                </a:solidFill>
                <a:sym typeface="Wingdings"/>
              </a:rPr>
              <a:t>Medium</a:t>
            </a:r>
          </a:p>
          <a:p>
            <a:pPr marL="0" lvl="0" indent="0">
              <a:buNone/>
              <a:defRPr/>
            </a:pPr>
            <a:r>
              <a:rPr lang="en-GB" sz="2400" dirty="0" smtClean="0">
                <a:solidFill>
                  <a:prstClr val="black"/>
                </a:solidFill>
                <a:sym typeface="Wingdings"/>
                <a:hlinkClick r:id="rId3"/>
              </a:rPr>
              <a:t>GR analysis </a:t>
            </a:r>
            <a:r>
              <a:rPr lang="en-GB" sz="2400" dirty="0" smtClean="0">
                <a:solidFill>
                  <a:prstClr val="black"/>
                </a:solidFill>
                <a:sym typeface="Wingdings"/>
              </a:rPr>
              <a:t>: High</a:t>
            </a:r>
          </a:p>
          <a:p>
            <a:pPr marL="0" lvl="0" indent="0">
              <a:buNone/>
              <a:defRPr/>
            </a:pPr>
            <a:r>
              <a:rPr lang="en-GB" sz="2400" dirty="0" smtClean="0">
                <a:solidFill>
                  <a:prstClr val="black"/>
                </a:solidFill>
                <a:sym typeface="Wingdings"/>
              </a:rPr>
              <a:t>TR analysis : Low</a:t>
            </a:r>
          </a:p>
          <a:p>
            <a:pPr marL="0" lvl="0" indent="0">
              <a:buNone/>
              <a:defRPr/>
            </a:pPr>
            <a:r>
              <a:rPr lang="en-GB" sz="2400" dirty="0" smtClean="0">
                <a:solidFill>
                  <a:prstClr val="black"/>
                </a:solidFill>
                <a:sym typeface="Wingdings"/>
              </a:rPr>
              <a:t>CC : </a:t>
            </a:r>
            <a:r>
              <a:rPr lang="en-US" sz="2400" dirty="0">
                <a:solidFill>
                  <a:prstClr val="black"/>
                </a:solidFill>
                <a:sym typeface="Wingdings"/>
              </a:rPr>
              <a:t>high risk of inconsistency between cells due to lack of coordination between </a:t>
            </a:r>
            <a:r>
              <a:rPr lang="en-US" sz="2400" dirty="0" smtClean="0">
                <a:solidFill>
                  <a:prstClr val="black"/>
                </a:solidFill>
                <a:sym typeface="Wingdings"/>
              </a:rPr>
              <a:t>producers</a:t>
            </a:r>
          </a:p>
          <a:p>
            <a:pPr marL="0" lvl="0" indent="0">
              <a:buNone/>
              <a:defRPr/>
            </a:pPr>
            <a:endParaRPr lang="en-US" sz="2400" dirty="0" smtClean="0">
              <a:solidFill>
                <a:prstClr val="black"/>
              </a:solidFill>
              <a:sym typeface="Wingdings"/>
            </a:endParaRPr>
          </a:p>
          <a:p>
            <a:pPr marL="0" indent="0">
              <a:buNone/>
              <a:defRPr/>
            </a:pPr>
            <a:r>
              <a:rPr lang="en-GB" sz="2400" b="1" dirty="0">
                <a:effectLst>
                  <a:outerShdw blurRad="38100" dist="38100" dir="2700000" algn="tl">
                    <a:srgbClr val="000000">
                      <a:alpha val="43137"/>
                    </a:srgbClr>
                  </a:outerShdw>
                </a:effectLst>
                <a:sym typeface="Wingdings" panose="05000000000000000000" pitchFamily="2" charset="2"/>
              </a:rPr>
              <a:t> To be </a:t>
            </a:r>
            <a:r>
              <a:rPr lang="en-GB" sz="2400" b="1" dirty="0" smtClean="0">
                <a:effectLst>
                  <a:outerShdw blurRad="38100" dist="38100" dir="2700000" algn="tl">
                    <a:srgbClr val="000000">
                      <a:alpha val="43137"/>
                    </a:srgbClr>
                  </a:outerShdw>
                </a:effectLst>
                <a:sym typeface="Wingdings" panose="05000000000000000000" pitchFamily="2" charset="2"/>
              </a:rPr>
              <a:t>resolved</a:t>
            </a:r>
            <a:endParaRPr lang="en-GB" sz="2400" dirty="0">
              <a:solidFill>
                <a:prstClr val="black"/>
              </a:solidFill>
              <a:sym typeface="Wingdings"/>
            </a:endParaRPr>
          </a:p>
          <a:p>
            <a:pPr marL="0" lvl="0" indent="0">
              <a:buNone/>
              <a:defRPr/>
            </a:pPr>
            <a:endParaRPr lang="en-GB" sz="600" dirty="0">
              <a:solidFill>
                <a:prstClr val="black"/>
              </a:solidFill>
              <a:sym typeface="Wingding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491" y="1105589"/>
            <a:ext cx="4173177" cy="27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085" y="3662025"/>
            <a:ext cx="4231990" cy="27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5554508" y="1129095"/>
            <a:ext cx="1974900" cy="307777"/>
          </a:xfrm>
          <a:prstGeom prst="rect">
            <a:avLst/>
          </a:prstGeom>
          <a:solidFill>
            <a:srgbClr val="DEDFE0"/>
          </a:solidFill>
        </p:spPr>
        <p:txBody>
          <a:bodyPr wrap="none">
            <a:spAutoFit/>
          </a:bodyPr>
          <a:lstStyle/>
          <a:p>
            <a:pPr>
              <a:defRPr/>
            </a:pPr>
            <a:r>
              <a:rPr lang="en-GB" sz="1400" b="1" dirty="0"/>
              <a:t>GR2AF7UH &amp; TR20022B</a:t>
            </a:r>
          </a:p>
        </p:txBody>
      </p:sp>
      <p:sp>
        <p:nvSpPr>
          <p:cNvPr id="9" name="Rectangle 8"/>
          <p:cNvSpPr/>
          <p:nvPr/>
        </p:nvSpPr>
        <p:spPr>
          <a:xfrm>
            <a:off x="9878250" y="6040178"/>
            <a:ext cx="1965603" cy="307777"/>
          </a:xfrm>
          <a:prstGeom prst="rect">
            <a:avLst/>
          </a:prstGeom>
          <a:solidFill>
            <a:srgbClr val="DEDFE0"/>
          </a:solidFill>
        </p:spPr>
        <p:txBody>
          <a:bodyPr wrap="none">
            <a:spAutoFit/>
          </a:bodyPr>
          <a:lstStyle/>
          <a:p>
            <a:pPr>
              <a:defRPr/>
            </a:pPr>
            <a:r>
              <a:rPr lang="en-GB" sz="1400" b="1" dirty="0"/>
              <a:t>GR2AF7UH &amp; </a:t>
            </a:r>
            <a:r>
              <a:rPr lang="en-GB" sz="1400" b="1" dirty="0" smtClean="0"/>
              <a:t>TR20022A</a:t>
            </a:r>
            <a:endParaRPr lang="en-GB" sz="1400" b="1" dirty="0"/>
          </a:p>
        </p:txBody>
      </p:sp>
    </p:spTree>
    <p:extLst>
      <p:ext uri="{BB962C8B-B14F-4D97-AF65-F5344CB8AC3E}">
        <p14:creationId xmlns:p14="http://schemas.microsoft.com/office/powerpoint/2010/main" val="183820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[ICC5-2] – Minutes of ICCWG-4</a:t>
            </a:r>
            <a:endParaRPr lang="en-AU" dirty="0"/>
          </a:p>
        </p:txBody>
      </p:sp>
      <p:sp>
        <p:nvSpPr>
          <p:cNvPr id="3" name="Content Placeholder 2"/>
          <p:cNvSpPr>
            <a:spLocks noGrp="1"/>
          </p:cNvSpPr>
          <p:nvPr>
            <p:ph idx="1"/>
          </p:nvPr>
        </p:nvSpPr>
        <p:spPr>
          <a:xfrm>
            <a:off x="708088" y="940511"/>
            <a:ext cx="10641495" cy="4721703"/>
          </a:xfrm>
        </p:spPr>
        <p:txBody>
          <a:bodyPr>
            <a:noAutofit/>
          </a:bodyPr>
          <a:lstStyle/>
          <a:p>
            <a:pPr marL="0" indent="0">
              <a:lnSpc>
                <a:spcPct val="114000"/>
              </a:lnSpc>
              <a:spcBef>
                <a:spcPts val="0"/>
              </a:spcBef>
              <a:spcAft>
                <a:spcPts val="1200"/>
              </a:spcAft>
              <a:buNone/>
              <a:defRPr/>
            </a:pPr>
            <a:endParaRPr lang="en-US" altLang="ko-KR" sz="2400" b="1" dirty="0">
              <a:effectLst>
                <a:outerShdw blurRad="38100" dist="38100" dir="2700000" algn="tl">
                  <a:srgbClr val="000000">
                    <a:alpha val="43137"/>
                  </a:srgbClr>
                </a:outerShdw>
              </a:effectLst>
            </a:endParaRPr>
          </a:p>
        </p:txBody>
      </p:sp>
      <p:sp>
        <p:nvSpPr>
          <p:cNvPr id="8"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graphicFrame>
        <p:nvGraphicFramePr>
          <p:cNvPr id="4" name="Tableau 3"/>
          <p:cNvGraphicFramePr>
            <a:graphicFrameLocks noGrp="1"/>
          </p:cNvGraphicFramePr>
          <p:nvPr>
            <p:extLst>
              <p:ext uri="{D42A27DB-BD31-4B8C-83A1-F6EECF244321}">
                <p14:modId xmlns:p14="http://schemas.microsoft.com/office/powerpoint/2010/main" val="708451882"/>
              </p:ext>
            </p:extLst>
          </p:nvPr>
        </p:nvGraphicFramePr>
        <p:xfrm>
          <a:off x="308263" y="1080655"/>
          <a:ext cx="11553528" cy="4893871"/>
        </p:xfrm>
        <a:graphic>
          <a:graphicData uri="http://schemas.openxmlformats.org/drawingml/2006/table">
            <a:tbl>
              <a:tblPr firstRow="1" bandRow="1">
                <a:tableStyleId>{5C22544A-7EE6-4342-B048-85BDC9FD1C3A}</a:tableStyleId>
              </a:tblPr>
              <a:tblGrid>
                <a:gridCol w="2888382"/>
                <a:gridCol w="2888382"/>
                <a:gridCol w="2888382"/>
                <a:gridCol w="2888382"/>
              </a:tblGrid>
              <a:tr h="458205">
                <a:tc>
                  <a:txBody>
                    <a:bodyPr/>
                    <a:lstStyle/>
                    <a:p>
                      <a:pPr algn="ctr"/>
                      <a:r>
                        <a:rPr lang="en-GB" sz="1600" b="1" noProof="0" dirty="0" smtClean="0">
                          <a:latin typeface="+mn-lt"/>
                        </a:rPr>
                        <a:t>Action N°</a:t>
                      </a:r>
                      <a:endParaRPr lang="en-GB" sz="1600" b="1" noProof="0" dirty="0">
                        <a:latin typeface="+mn-lt"/>
                      </a:endParaRPr>
                    </a:p>
                  </a:txBody>
                  <a:tcPr anchor="ctr"/>
                </a:tc>
                <a:tc>
                  <a:txBody>
                    <a:bodyPr/>
                    <a:lstStyle/>
                    <a:p>
                      <a:pPr algn="ctr"/>
                      <a:r>
                        <a:rPr lang="en-GB" sz="1600" b="1" noProof="0" dirty="0" smtClean="0">
                          <a:latin typeface="+mn-lt"/>
                        </a:rPr>
                        <a:t>Action</a:t>
                      </a:r>
                      <a:endParaRPr lang="en-GB" sz="1600" b="1" noProof="0" dirty="0">
                        <a:latin typeface="+mn-lt"/>
                      </a:endParaRPr>
                    </a:p>
                  </a:txBody>
                  <a:tcPr anchor="ctr"/>
                </a:tc>
                <a:tc>
                  <a:txBody>
                    <a:bodyPr/>
                    <a:lstStyle/>
                    <a:p>
                      <a:pPr algn="ctr"/>
                      <a:r>
                        <a:rPr lang="en-GB" sz="1600" b="1" noProof="0" dirty="0" smtClean="0">
                          <a:latin typeface="+mn-lt"/>
                        </a:rPr>
                        <a:t>Responsible</a:t>
                      </a:r>
                      <a:endParaRPr lang="en-GB" sz="1600" b="1" noProof="0" dirty="0">
                        <a:latin typeface="+mn-lt"/>
                      </a:endParaRPr>
                    </a:p>
                  </a:txBody>
                  <a:tcPr anchor="ctr"/>
                </a:tc>
                <a:tc>
                  <a:txBody>
                    <a:bodyPr/>
                    <a:lstStyle/>
                    <a:p>
                      <a:pPr algn="ctr"/>
                      <a:r>
                        <a:rPr lang="en-GB" sz="1600" b="1" noProof="0" dirty="0" smtClean="0">
                          <a:latin typeface="+mn-lt"/>
                        </a:rPr>
                        <a:t>Update</a:t>
                      </a:r>
                      <a:endParaRPr lang="en-GB" sz="1600" b="1" noProof="0" dirty="0">
                        <a:latin typeface="+mn-lt"/>
                      </a:endParaRPr>
                    </a:p>
                  </a:txBody>
                  <a:tcPr anchor="ctr"/>
                </a:tc>
              </a:tr>
              <a:tr h="812315">
                <a:tc>
                  <a:txBody>
                    <a:bodyPr/>
                    <a:lstStyle/>
                    <a:p>
                      <a:pPr algn="ctr">
                        <a:lnSpc>
                          <a:spcPct val="107000"/>
                        </a:lnSpc>
                        <a:spcAft>
                          <a:spcPts val="0"/>
                        </a:spcAft>
                      </a:pPr>
                      <a:r>
                        <a:rPr lang="en-GB" sz="1600" b="1" dirty="0">
                          <a:effectLst/>
                          <a:latin typeface="+mn-lt"/>
                          <a:ea typeface="Calibri"/>
                          <a:cs typeface="Times New Roman"/>
                        </a:rPr>
                        <a:t>MBSHC20/08</a:t>
                      </a:r>
                      <a:endParaRPr lang="fr-FR" sz="1600" b="1" dirty="0">
                        <a:effectLst/>
                        <a:latin typeface="+mn-lt"/>
                        <a:ea typeface="Calibri"/>
                        <a:cs typeface="Times New Roman"/>
                      </a:endParaRPr>
                    </a:p>
                  </a:txBody>
                  <a:tcPr marL="68580" marR="68580" marT="0" marB="0" anchor="ctr"/>
                </a:tc>
                <a:tc>
                  <a:txBody>
                    <a:bodyPr/>
                    <a:lstStyle/>
                    <a:p>
                      <a:pPr algn="just">
                        <a:lnSpc>
                          <a:spcPct val="107000"/>
                        </a:lnSpc>
                        <a:spcAft>
                          <a:spcPts val="0"/>
                        </a:spcAft>
                      </a:pPr>
                      <a:r>
                        <a:rPr lang="en-GB" sz="1600" dirty="0">
                          <a:effectLst/>
                          <a:latin typeface="+mn-lt"/>
                          <a:ea typeface="Calibri"/>
                          <a:cs typeface="Times New Roman"/>
                        </a:rPr>
                        <a:t>Member States and Associate members to ensure that the information on any requirements for ECDIS back-up arrangements using paper charts have been posted on the IHO website, and to update or give confirmation of no change at least once a year</a:t>
                      </a:r>
                      <a:r>
                        <a:rPr lang="en-GB" sz="1600" dirty="0" smtClean="0">
                          <a:effectLst/>
                          <a:latin typeface="+mn-lt"/>
                          <a:ea typeface="Calibri"/>
                          <a:cs typeface="Times New Roman"/>
                        </a:rPr>
                        <a:t>.</a:t>
                      </a:r>
                      <a:endParaRPr lang="fr-FR" sz="160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en-GB" sz="1600" dirty="0" smtClean="0">
                          <a:effectLst/>
                          <a:latin typeface="+mn-lt"/>
                          <a:ea typeface="Calibri"/>
                          <a:cs typeface="Times New Roman"/>
                        </a:rPr>
                        <a:t>All</a:t>
                      </a:r>
                      <a:endParaRPr lang="fr-FR" sz="1600" dirty="0">
                        <a:effectLst/>
                        <a:latin typeface="+mn-lt"/>
                        <a:ea typeface="Calibri"/>
                        <a:cs typeface="Times New Roman"/>
                      </a:endParaRPr>
                    </a:p>
                  </a:txBody>
                  <a:tcPr marL="68580" marR="68580" marT="0" marB="0" anchor="ctr"/>
                </a:tc>
                <a:tc>
                  <a:txBody>
                    <a:bodyPr/>
                    <a:lstStyle/>
                    <a:p>
                      <a:pPr algn="ctr"/>
                      <a:r>
                        <a:rPr lang="en-US" sz="1600" b="0" noProof="0" dirty="0" smtClean="0">
                          <a:latin typeface="+mn-lt"/>
                        </a:rPr>
                        <a:t>Permanent. Updates received from : GB, GR, HR, IT, RO, TN</a:t>
                      </a:r>
                      <a:r>
                        <a:rPr lang="en-US" sz="1600" b="0" noProof="0" dirty="0" smtClean="0">
                          <a:solidFill>
                            <a:schemeClr val="tx1"/>
                          </a:solidFill>
                          <a:latin typeface="+mn-lt"/>
                        </a:rPr>
                        <a:t>, UA</a:t>
                      </a:r>
                    </a:p>
                  </a:txBody>
                  <a:tcPr anchor="ctr"/>
                </a:tc>
              </a:tr>
              <a:tr h="812315">
                <a:tc>
                  <a:txBody>
                    <a:bodyPr/>
                    <a:lstStyle/>
                    <a:p>
                      <a:pPr algn="ctr">
                        <a:lnSpc>
                          <a:spcPct val="107000"/>
                        </a:lnSpc>
                        <a:spcAft>
                          <a:spcPts val="0"/>
                        </a:spcAft>
                      </a:pPr>
                      <a:r>
                        <a:rPr lang="en-GB" sz="1600" b="1" noProof="0" dirty="0" smtClean="0">
                          <a:effectLst/>
                          <a:latin typeface="+mn-lt"/>
                          <a:ea typeface="Calibri"/>
                          <a:cs typeface="Times New Roman"/>
                        </a:rPr>
                        <a:t>MBSHC20/15</a:t>
                      </a:r>
                      <a:endParaRPr lang="en-GB" sz="1600" b="1" noProof="0" dirty="0">
                        <a:effectLst/>
                        <a:latin typeface="+mn-lt"/>
                        <a:ea typeface="Calibri"/>
                        <a:cs typeface="Times New Roman"/>
                      </a:endParaRPr>
                    </a:p>
                  </a:txBody>
                  <a:tcPr marL="68580" marR="68580" marT="0" marB="0" anchor="ctr"/>
                </a:tc>
                <a:tc>
                  <a:txBody>
                    <a:bodyPr/>
                    <a:lstStyle/>
                    <a:p>
                      <a:pPr algn="l">
                        <a:lnSpc>
                          <a:spcPct val="107000"/>
                        </a:lnSpc>
                        <a:spcAft>
                          <a:spcPts val="0"/>
                        </a:spcAft>
                      </a:pPr>
                      <a:r>
                        <a:rPr lang="en-GB" sz="1600" b="0" noProof="0" dirty="0" smtClean="0">
                          <a:effectLst/>
                          <a:latin typeface="+mn-lt"/>
                          <a:ea typeface="Calibri"/>
                          <a:cs typeface="Arial"/>
                        </a:rPr>
                        <a:t>To liaise with </a:t>
                      </a:r>
                      <a:r>
                        <a:rPr lang="en-GB" sz="1600" b="0" noProof="0" dirty="0" err="1" smtClean="0">
                          <a:effectLst/>
                          <a:latin typeface="+mn-lt"/>
                          <a:ea typeface="Calibri"/>
                          <a:cs typeface="Arial"/>
                        </a:rPr>
                        <a:t>INToGIS</a:t>
                      </a:r>
                      <a:r>
                        <a:rPr lang="en-GB" sz="1600" b="0" noProof="0" dirty="0" smtClean="0">
                          <a:effectLst/>
                          <a:latin typeface="+mn-lt"/>
                          <a:ea typeface="Calibri"/>
                          <a:cs typeface="Arial"/>
                        </a:rPr>
                        <a:t> Management team (IHO Secretariat) to retrieve their national account access details.</a:t>
                      </a:r>
                      <a:endParaRPr lang="en-GB" sz="1600" b="0" noProof="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en-GB" sz="1600" b="0" noProof="0" dirty="0" smtClean="0">
                          <a:effectLst/>
                          <a:latin typeface="+mn-lt"/>
                          <a:ea typeface="Calibri"/>
                          <a:cs typeface="Times New Roman"/>
                        </a:rPr>
                        <a:t>DZ, EG,</a:t>
                      </a:r>
                      <a:r>
                        <a:rPr lang="en-GB" sz="1600" b="0" baseline="0" noProof="0" dirty="0" smtClean="0">
                          <a:effectLst/>
                          <a:latin typeface="+mn-lt"/>
                          <a:ea typeface="Calibri"/>
                          <a:cs typeface="Times New Roman"/>
                        </a:rPr>
                        <a:t> </a:t>
                      </a:r>
                      <a:r>
                        <a:rPr lang="en-GB" sz="1600" b="0" noProof="0" dirty="0" smtClean="0">
                          <a:effectLst/>
                          <a:latin typeface="+mn-lt"/>
                          <a:ea typeface="Calibri"/>
                          <a:cs typeface="Times New Roman"/>
                        </a:rPr>
                        <a:t>MA, ME, SI, SY, TN</a:t>
                      </a:r>
                      <a:endParaRPr lang="en-GB" sz="1600" b="0" noProof="0" dirty="0">
                        <a:effectLst/>
                        <a:latin typeface="+mn-lt"/>
                        <a:ea typeface="Calibri"/>
                        <a:cs typeface="Times New Roman"/>
                      </a:endParaRPr>
                    </a:p>
                  </a:txBody>
                  <a:tcPr marL="68580" marR="68580" marT="0" marB="0" anchor="ctr"/>
                </a:tc>
                <a:tc>
                  <a:txBody>
                    <a:bodyPr/>
                    <a:lstStyle/>
                    <a:p>
                      <a:pPr algn="ctr"/>
                      <a:r>
                        <a:rPr lang="en-GB" sz="1600" b="0" noProof="0" dirty="0" smtClean="0">
                          <a:latin typeface="+mn-lt"/>
                        </a:rPr>
                        <a:t>Done for DZ, EG, MA &amp; TN</a:t>
                      </a:r>
                      <a:endParaRPr lang="en-GB" sz="1600" b="0" noProof="0" dirty="0">
                        <a:latin typeface="+mn-lt"/>
                      </a:endParaRPr>
                    </a:p>
                  </a:txBody>
                  <a:tcPr anchor="ctr"/>
                </a:tc>
              </a:tr>
              <a:tr h="812315">
                <a:tc>
                  <a:txBody>
                    <a:bodyPr/>
                    <a:lstStyle/>
                    <a:p>
                      <a:pPr algn="ctr">
                        <a:lnSpc>
                          <a:spcPct val="107000"/>
                        </a:lnSpc>
                        <a:spcAft>
                          <a:spcPts val="0"/>
                        </a:spcAft>
                      </a:pPr>
                      <a:r>
                        <a:rPr lang="en-GB" sz="1600" b="1" noProof="0" dirty="0" smtClean="0">
                          <a:effectLst/>
                          <a:latin typeface="+mn-lt"/>
                        </a:rPr>
                        <a:t>MBSHC20/16</a:t>
                      </a:r>
                      <a:endParaRPr lang="en-GB" sz="1600" b="1" noProof="0" dirty="0">
                        <a:effectLst/>
                        <a:latin typeface="+mn-lt"/>
                        <a:ea typeface="Calibri"/>
                        <a:cs typeface="Times New Roman"/>
                      </a:endParaRPr>
                    </a:p>
                  </a:txBody>
                  <a:tcPr marL="68580" marR="68580" marT="0" marB="0" anchor="ctr"/>
                </a:tc>
                <a:tc>
                  <a:txBody>
                    <a:bodyPr/>
                    <a:lstStyle/>
                    <a:p>
                      <a:pPr algn="l">
                        <a:lnSpc>
                          <a:spcPct val="107000"/>
                        </a:lnSpc>
                        <a:spcAft>
                          <a:spcPts val="0"/>
                        </a:spcAft>
                      </a:pPr>
                      <a:r>
                        <a:rPr lang="en-GB" sz="1600" b="0" noProof="0" dirty="0" smtClean="0">
                          <a:effectLst/>
                          <a:latin typeface="+mn-lt"/>
                        </a:rPr>
                        <a:t>EG to propose a transition plan including procedure for reprint agreement prior to endorsement in the region F catalogue.</a:t>
                      </a:r>
                    </a:p>
                    <a:p>
                      <a:pPr algn="l">
                        <a:lnSpc>
                          <a:spcPct val="107000"/>
                        </a:lnSpc>
                        <a:spcAft>
                          <a:spcPts val="0"/>
                        </a:spcAft>
                      </a:pPr>
                      <a:r>
                        <a:rPr lang="en-GB" sz="1600" b="0" noProof="0" dirty="0" smtClean="0">
                          <a:effectLst/>
                          <a:latin typeface="+mn-lt"/>
                        </a:rPr>
                        <a:t> </a:t>
                      </a:r>
                      <a:endParaRPr lang="en-GB" sz="1600" b="0" noProof="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en-GB" sz="1600" b="0" noProof="0" dirty="0" smtClean="0">
                          <a:effectLst/>
                          <a:latin typeface="+mn-lt"/>
                        </a:rPr>
                        <a:t>EG in liaison with UK</a:t>
                      </a:r>
                      <a:endParaRPr lang="en-GB" sz="1600" b="0" noProof="0" dirty="0">
                        <a:effectLst/>
                        <a:latin typeface="+mn-lt"/>
                      </a:endParaRPr>
                    </a:p>
                  </a:txBody>
                  <a:tcPr marL="68580" marR="68580" marT="0" marB="0" anchor="ctr"/>
                </a:tc>
                <a:tc>
                  <a:txBody>
                    <a:bodyPr/>
                    <a:lstStyle/>
                    <a:p>
                      <a:pPr algn="ctr"/>
                      <a:r>
                        <a:rPr lang="en-US" sz="1600" b="0" noProof="0" dirty="0" smtClean="0">
                          <a:latin typeface="+mn-lt"/>
                        </a:rPr>
                        <a:t>EG and GB are actively working on the development of this transition plan, no issue  raised.</a:t>
                      </a:r>
                      <a:endParaRPr lang="en-GB" sz="1600" b="0" noProof="0" dirty="0">
                        <a:latin typeface="+mn-lt"/>
                      </a:endParaRPr>
                    </a:p>
                  </a:txBody>
                  <a:tcPr anchor="ctr"/>
                </a:tc>
              </a:tr>
            </a:tbl>
          </a:graphicData>
        </a:graphic>
      </p:graphicFrame>
    </p:spTree>
    <p:extLst>
      <p:ext uri="{BB962C8B-B14F-4D97-AF65-F5344CB8AC3E}">
        <p14:creationId xmlns:p14="http://schemas.microsoft.com/office/powerpoint/2010/main" val="165185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[ICC5-7] – Priorities for the ICCWG ?</a:t>
            </a:r>
            <a:endParaRPr lang="en-AU" dirty="0"/>
          </a:p>
        </p:txBody>
      </p:sp>
      <p:sp>
        <p:nvSpPr>
          <p:cNvPr id="3" name="Content Placeholder 2"/>
          <p:cNvSpPr>
            <a:spLocks noGrp="1"/>
          </p:cNvSpPr>
          <p:nvPr>
            <p:ph idx="1"/>
          </p:nvPr>
        </p:nvSpPr>
        <p:spPr>
          <a:xfrm>
            <a:off x="676916" y="1314584"/>
            <a:ext cx="10641495" cy="2789342"/>
          </a:xfrm>
        </p:spPr>
        <p:txBody>
          <a:bodyPr>
            <a:noAutofit/>
          </a:bodyPr>
          <a:lstStyle/>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What priorities for the ICCWG and the new ICC ?</a:t>
            </a:r>
          </a:p>
          <a:p>
            <a:pPr lvl="1">
              <a:lnSpc>
                <a:spcPct val="114000"/>
              </a:lnSpc>
              <a:spcBef>
                <a:spcPts val="0"/>
              </a:spcBef>
              <a:spcAft>
                <a:spcPts val="1200"/>
              </a:spcAft>
              <a:defRPr/>
            </a:pPr>
            <a:r>
              <a:rPr lang="en-US" altLang="ko-KR" sz="2000" b="1" dirty="0">
                <a:effectLst>
                  <a:outerShdw blurRad="38100" dist="38100" dir="2700000" algn="tl">
                    <a:srgbClr val="000000">
                      <a:alpha val="43137"/>
                    </a:srgbClr>
                  </a:outerShdw>
                </a:effectLst>
              </a:rPr>
              <a:t>Continue updating the INT chart scheme or freeze the current scheme?</a:t>
            </a:r>
          </a:p>
          <a:p>
            <a:pPr lvl="1">
              <a:lnSpc>
                <a:spcPct val="114000"/>
              </a:lnSpc>
              <a:spcBef>
                <a:spcPts val="0"/>
              </a:spcBef>
              <a:spcAft>
                <a:spcPts val="1200"/>
              </a:spcAft>
              <a:defRPr/>
            </a:pPr>
            <a:r>
              <a:rPr lang="en-US" altLang="ko-KR" sz="2000" b="1" dirty="0">
                <a:effectLst>
                  <a:outerShdw blurRad="38100" dist="38100" dir="2700000" algn="tl">
                    <a:srgbClr val="000000">
                      <a:alpha val="43137"/>
                    </a:srgbClr>
                  </a:outerShdw>
                </a:effectLst>
              </a:rPr>
              <a:t>Full implementation of the ENC scheme?</a:t>
            </a:r>
          </a:p>
          <a:p>
            <a:pPr lvl="1">
              <a:lnSpc>
                <a:spcPct val="114000"/>
              </a:lnSpc>
              <a:spcBef>
                <a:spcPts val="0"/>
              </a:spcBef>
              <a:spcAft>
                <a:spcPts val="1200"/>
              </a:spcAft>
              <a:defRPr/>
            </a:pPr>
            <a:r>
              <a:rPr lang="en-US" altLang="ko-KR" sz="2000" b="1" dirty="0">
                <a:effectLst>
                  <a:outerShdw blurRad="38100" dist="38100" dir="2700000" algn="tl">
                    <a:srgbClr val="000000">
                      <a:alpha val="43137"/>
                    </a:srgbClr>
                  </a:outerShdw>
                </a:effectLst>
              </a:rPr>
              <a:t>Promotion of the S-100 series</a:t>
            </a:r>
            <a:r>
              <a:rPr lang="en-US" altLang="ko-KR" sz="2000" b="1" dirty="0" smtClean="0">
                <a:effectLst>
                  <a:outerShdw blurRad="38100" dist="38100" dir="2700000" algn="tl">
                    <a:srgbClr val="000000">
                      <a:alpha val="43137"/>
                    </a:srgbClr>
                  </a:outerShdw>
                </a:effectLst>
              </a:rPr>
              <a:t>?</a:t>
            </a:r>
          </a:p>
          <a:p>
            <a:pPr lvl="1">
              <a:lnSpc>
                <a:spcPct val="114000"/>
              </a:lnSpc>
              <a:spcBef>
                <a:spcPts val="0"/>
              </a:spcBef>
              <a:spcAft>
                <a:spcPts val="1200"/>
              </a:spcAft>
              <a:defRPr/>
            </a:pPr>
            <a:endParaRPr lang="en-US" altLang="ko-KR" sz="2000" b="1" dirty="0">
              <a:effectLst>
                <a:outerShdw blurRad="38100" dist="38100" dir="2700000" algn="tl">
                  <a:srgbClr val="000000">
                    <a:alpha val="43137"/>
                  </a:srgbClr>
                </a:outerShdw>
              </a:effectLst>
            </a:endParaRPr>
          </a:p>
          <a:p>
            <a:pPr lvl="1">
              <a:lnSpc>
                <a:spcPct val="114000"/>
              </a:lnSpc>
              <a:spcBef>
                <a:spcPts val="0"/>
              </a:spcBef>
              <a:spcAft>
                <a:spcPts val="1200"/>
              </a:spcAft>
              <a:defRPr/>
            </a:pPr>
            <a:r>
              <a:rPr lang="en-US" altLang="ko-KR" sz="2000" b="1" dirty="0" smtClean="0">
                <a:effectLst>
                  <a:outerShdw blurRad="38100" dist="38100" dir="2700000" algn="tl">
                    <a:srgbClr val="000000">
                      <a:alpha val="43137"/>
                    </a:srgbClr>
                  </a:outerShdw>
                </a:effectLst>
              </a:rPr>
              <a:t>The new ICC recommends that MBSHC should continue to foster dialogue between countries.</a:t>
            </a:r>
            <a:endParaRPr lang="en-US" altLang="ko-KR" sz="2000" b="1" dirty="0">
              <a:effectLst>
                <a:outerShdw blurRad="38100" dist="38100" dir="2700000" algn="tl">
                  <a:srgbClr val="000000">
                    <a:alpha val="43137"/>
                  </a:srgbClr>
                </a:outerShdw>
              </a:effectLst>
            </a:endParaRPr>
          </a:p>
          <a:p>
            <a:pPr lvl="1">
              <a:lnSpc>
                <a:spcPct val="114000"/>
              </a:lnSpc>
              <a:spcBef>
                <a:spcPts val="0"/>
              </a:spcBef>
              <a:spcAft>
                <a:spcPts val="1200"/>
              </a:spcAft>
              <a:defRPr/>
            </a:pPr>
            <a:r>
              <a:rPr lang="en-US" altLang="ko-KR" sz="2000" b="1" dirty="0" smtClean="0">
                <a:effectLst>
                  <a:outerShdw blurRad="38100" dist="38100" dir="2700000" algn="tl">
                    <a:srgbClr val="000000">
                      <a:alpha val="43137"/>
                    </a:srgbClr>
                  </a:outerShdw>
                </a:effectLst>
              </a:rPr>
              <a:t>One of the challenges being to set priorities on topics to be addressed within the framework of this dialogue.</a:t>
            </a:r>
          </a:p>
          <a:p>
            <a:pPr>
              <a:lnSpc>
                <a:spcPct val="114000"/>
              </a:lnSpc>
              <a:spcBef>
                <a:spcPts val="0"/>
              </a:spcBef>
              <a:spcAft>
                <a:spcPts val="1200"/>
              </a:spcAft>
              <a:defRPr/>
            </a:pPr>
            <a:endParaRPr lang="en-US" altLang="ko-KR" sz="2400" b="1" dirty="0">
              <a:effectLst>
                <a:outerShdw blurRad="38100" dist="38100" dir="2700000" algn="tl">
                  <a:srgbClr val="000000">
                    <a:alpha val="43137"/>
                  </a:srgbClr>
                </a:outerShdw>
              </a:effectLst>
            </a:endParaRPr>
          </a:p>
          <a:p>
            <a:pPr marL="0" indent="0">
              <a:lnSpc>
                <a:spcPct val="114000"/>
              </a:lnSpc>
              <a:spcBef>
                <a:spcPts val="0"/>
              </a:spcBef>
              <a:spcAft>
                <a:spcPts val="1200"/>
              </a:spcAft>
              <a:buNone/>
              <a:defRPr/>
            </a:pPr>
            <a:endParaRPr lang="en-US" altLang="ko-KR" sz="2400" b="1" dirty="0">
              <a:effectLst>
                <a:outerShdw blurRad="38100" dist="38100" dir="2700000" algn="tl">
                  <a:srgbClr val="000000">
                    <a:alpha val="43137"/>
                  </a:srgbClr>
                </a:outerShdw>
              </a:effectLst>
            </a:endParaRPr>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Tree>
    <p:extLst>
      <p:ext uri="{BB962C8B-B14F-4D97-AF65-F5344CB8AC3E}">
        <p14:creationId xmlns:p14="http://schemas.microsoft.com/office/powerpoint/2010/main" val="52562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[ICC5-8] – AOB &amp; Closure </a:t>
            </a:r>
            <a:endParaRPr lang="en-AU" dirty="0"/>
          </a:p>
        </p:txBody>
      </p:sp>
      <p:sp>
        <p:nvSpPr>
          <p:cNvPr id="3" name="Content Placeholder 2"/>
          <p:cNvSpPr>
            <a:spLocks noGrp="1"/>
          </p:cNvSpPr>
          <p:nvPr>
            <p:ph idx="1"/>
          </p:nvPr>
        </p:nvSpPr>
        <p:spPr>
          <a:xfrm>
            <a:off x="728870" y="1304193"/>
            <a:ext cx="10641495" cy="2789342"/>
          </a:xfrm>
        </p:spPr>
        <p:txBody>
          <a:bodyPr>
            <a:noAutofit/>
          </a:bodyPr>
          <a:lstStyle/>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Documents </a:t>
            </a:r>
            <a:r>
              <a:rPr lang="en-US" altLang="ko-KR" sz="2400" b="1" dirty="0">
                <a:effectLst>
                  <a:outerShdw blurRad="38100" dist="38100" dir="2700000" algn="tl">
                    <a:srgbClr val="000000">
                      <a:alpha val="43137"/>
                    </a:srgbClr>
                  </a:outerShdw>
                </a:effectLst>
              </a:rPr>
              <a:t>concerning the group are collected on a restricted page of the commission's web page, which limits the </a:t>
            </a:r>
            <a:r>
              <a:rPr lang="en-US" altLang="ko-KR" sz="2400" b="1" dirty="0" smtClean="0">
                <a:effectLst>
                  <a:outerShdw blurRad="38100" dist="38100" dir="2700000" algn="tl">
                    <a:srgbClr val="000000">
                      <a:alpha val="43137"/>
                    </a:srgbClr>
                  </a:outerShdw>
                </a:effectLst>
              </a:rPr>
              <a:t>diffusion </a:t>
            </a:r>
            <a:r>
              <a:rPr lang="en-US" altLang="ko-KR" sz="2400" b="1" dirty="0">
                <a:effectLst>
                  <a:outerShdw blurRad="38100" dist="38100" dir="2700000" algn="tl">
                    <a:srgbClr val="000000">
                      <a:alpha val="43137"/>
                    </a:srgbClr>
                  </a:outerShdw>
                </a:effectLst>
              </a:rPr>
              <a:t>of information</a:t>
            </a:r>
          </a:p>
          <a:p>
            <a:pPr marL="0" indent="0">
              <a:buNone/>
            </a:pPr>
            <a:r>
              <a:rPr lang="fr-FR" sz="2400" b="1" i="1" dirty="0" err="1">
                <a:effectLst>
                  <a:outerShdw blurRad="38100" dist="38100" dir="2700000" algn="tl">
                    <a:srgbClr val="000000">
                      <a:alpha val="43137"/>
                    </a:srgbClr>
                  </a:outerShdw>
                </a:effectLst>
              </a:rPr>
              <a:t>Proposed</a:t>
            </a:r>
            <a:r>
              <a:rPr lang="fr-FR" sz="2400" b="1" i="1" dirty="0">
                <a:effectLst>
                  <a:outerShdw blurRad="38100" dist="38100" dir="2700000" algn="tl">
                    <a:srgbClr val="000000">
                      <a:alpha val="43137"/>
                    </a:srgbClr>
                  </a:outerShdw>
                </a:effectLst>
              </a:rPr>
              <a:t> MBSHC action </a:t>
            </a:r>
            <a:r>
              <a:rPr lang="fr-FR" sz="2400" b="1" dirty="0">
                <a:effectLst>
                  <a:outerShdw blurRad="38100" dist="38100" dir="2700000" algn="tl">
                    <a:srgbClr val="000000">
                      <a:alpha val="43137"/>
                    </a:srgbClr>
                  </a:outerShdw>
                </a:effectLst>
              </a:rPr>
              <a:t>:</a:t>
            </a:r>
          </a:p>
          <a:p>
            <a:pPr marL="0" indent="0">
              <a:buNone/>
            </a:pPr>
            <a:r>
              <a:rPr lang="fr-FR" sz="2400" b="1" dirty="0" smtClean="0">
                <a:effectLst>
                  <a:outerShdw blurRad="38100" dist="38100" dir="2700000" algn="tl">
                    <a:srgbClr val="000000">
                      <a:alpha val="43137"/>
                    </a:srgbClr>
                  </a:outerShdw>
                </a:effectLst>
              </a:rPr>
              <a:t>IHO </a:t>
            </a:r>
            <a:r>
              <a:rPr lang="fr-FR" sz="2400" b="1" dirty="0" err="1" smtClean="0">
                <a:effectLst>
                  <a:outerShdw blurRad="38100" dist="38100" dir="2700000" algn="tl">
                    <a:srgbClr val="000000">
                      <a:alpha val="43137"/>
                    </a:srgbClr>
                  </a:outerShdw>
                </a:effectLst>
              </a:rPr>
              <a:t>Secretariat</a:t>
            </a:r>
            <a:r>
              <a:rPr lang="fr-FR" sz="2400" b="1" dirty="0" smtClean="0">
                <a:effectLst>
                  <a:outerShdw blurRad="38100" dist="38100" dir="2700000" algn="tl">
                    <a:srgbClr val="000000">
                      <a:alpha val="43137"/>
                    </a:srgbClr>
                  </a:outerShdw>
                </a:effectLst>
              </a:rPr>
              <a:t> </a:t>
            </a:r>
            <a:r>
              <a:rPr lang="en-US" altLang="ko-KR" sz="2400" b="1" dirty="0" smtClean="0">
                <a:effectLst>
                  <a:outerShdw blurRad="38100" dist="38100" dir="2700000" algn="tl">
                    <a:srgbClr val="000000">
                      <a:alpha val="43137"/>
                    </a:srgbClr>
                  </a:outerShdw>
                </a:effectLst>
              </a:rPr>
              <a:t>to </a:t>
            </a:r>
            <a:r>
              <a:rPr lang="en-US" altLang="ko-KR" sz="2400" b="1" dirty="0">
                <a:effectLst>
                  <a:outerShdw blurRad="38100" dist="38100" dir="2700000" algn="tl">
                    <a:srgbClr val="000000">
                      <a:alpha val="43137"/>
                    </a:srgbClr>
                  </a:outerShdw>
                </a:effectLst>
              </a:rPr>
              <a:t>put the documents </a:t>
            </a:r>
            <a:r>
              <a:rPr lang="en-US" altLang="ko-KR" sz="2000" b="1" dirty="0">
                <a:effectLst>
                  <a:outerShdw blurRad="38100" dist="38100" dir="2700000" algn="tl">
                    <a:srgbClr val="000000">
                      <a:alpha val="43137"/>
                    </a:srgbClr>
                  </a:outerShdw>
                </a:effectLst>
              </a:rPr>
              <a:t>(CL, </a:t>
            </a:r>
            <a:r>
              <a:rPr lang="en-US" altLang="ko-KR" sz="2000" b="1" dirty="0" smtClean="0">
                <a:effectLst>
                  <a:outerShdw blurRad="38100" dist="38100" dir="2700000" algn="tl">
                    <a:srgbClr val="000000">
                      <a:alpha val="43137"/>
                    </a:srgbClr>
                  </a:outerShdw>
                </a:effectLst>
              </a:rPr>
              <a:t>Correspondence, </a:t>
            </a:r>
            <a:r>
              <a:rPr lang="en-US" altLang="ko-KR" sz="2000" b="1" dirty="0">
                <a:effectLst>
                  <a:outerShdw blurRad="38100" dist="38100" dir="2700000" algn="tl">
                    <a:srgbClr val="000000">
                      <a:alpha val="43137"/>
                    </a:srgbClr>
                  </a:outerShdw>
                </a:effectLst>
              </a:rPr>
              <a:t>P</a:t>
            </a:r>
            <a:r>
              <a:rPr lang="en-US" altLang="ko-KR" sz="2000" b="1" dirty="0" smtClean="0">
                <a:effectLst>
                  <a:outerShdw blurRad="38100" dist="38100" dir="2700000" algn="tl">
                    <a:srgbClr val="000000">
                      <a:alpha val="43137"/>
                    </a:srgbClr>
                  </a:outerShdw>
                </a:effectLst>
              </a:rPr>
              <a:t>resentations</a:t>
            </a:r>
            <a:r>
              <a:rPr lang="en-US" altLang="ko-KR" sz="2000" b="1" dirty="0">
                <a:effectLst>
                  <a:outerShdw blurRad="38100" dist="38100" dir="2700000" algn="tl">
                    <a:srgbClr val="000000">
                      <a:alpha val="43137"/>
                    </a:srgbClr>
                  </a:outerShdw>
                </a:effectLst>
              </a:rPr>
              <a:t>) </a:t>
            </a:r>
            <a:r>
              <a:rPr lang="en-US" altLang="ko-KR" sz="2400" b="1" dirty="0">
                <a:effectLst>
                  <a:outerShdw blurRad="38100" dist="38100" dir="2700000" algn="tl">
                    <a:srgbClr val="000000">
                      <a:alpha val="43137"/>
                    </a:srgbClr>
                  </a:outerShdw>
                </a:effectLst>
              </a:rPr>
              <a:t>on an open access page of the </a:t>
            </a:r>
            <a:r>
              <a:rPr lang="en-US" altLang="ko-KR" sz="2400" b="1" dirty="0" smtClean="0">
                <a:effectLst>
                  <a:outerShdw blurRad="38100" dist="38100" dir="2700000" algn="tl">
                    <a:srgbClr val="000000">
                      <a:alpha val="43137"/>
                    </a:srgbClr>
                  </a:outerShdw>
                </a:effectLst>
              </a:rPr>
              <a:t>commission </a:t>
            </a:r>
            <a:r>
              <a:rPr lang="en-US" altLang="ko-KR" sz="2400" b="1" dirty="0">
                <a:effectLst>
                  <a:outerShdw blurRad="38100" dist="38100" dir="2700000" algn="tl">
                    <a:srgbClr val="000000">
                      <a:alpha val="43137"/>
                    </a:srgbClr>
                  </a:outerShdw>
                </a:effectLst>
              </a:rPr>
              <a:t>and to keep only the </a:t>
            </a:r>
            <a:r>
              <a:rPr lang="en-US" altLang="ko-KR" sz="2400" b="1" dirty="0" smtClean="0">
                <a:effectLst>
                  <a:outerShdw blurRad="38100" dist="38100" dir="2700000" algn="tl">
                    <a:srgbClr val="000000">
                      <a:alpha val="43137"/>
                    </a:srgbClr>
                  </a:outerShdw>
                </a:effectLst>
              </a:rPr>
              <a:t>archived versions of old </a:t>
            </a:r>
            <a:r>
              <a:rPr lang="en-US" altLang="ko-KR" sz="2400" b="1" dirty="0">
                <a:effectLst>
                  <a:outerShdw blurRad="38100" dist="38100" dir="2700000" algn="tl">
                    <a:srgbClr val="000000">
                      <a:alpha val="43137"/>
                    </a:srgbClr>
                  </a:outerShdw>
                </a:effectLst>
              </a:rPr>
              <a:t>catalogues on the restricted access page</a:t>
            </a:r>
            <a:r>
              <a:rPr lang="en-US" altLang="ko-KR" sz="2400" b="1" dirty="0" smtClean="0">
                <a:effectLst>
                  <a:outerShdw blurRad="38100" dist="38100" dir="2700000" algn="tl">
                    <a:srgbClr val="000000">
                      <a:alpha val="43137"/>
                    </a:srgbClr>
                  </a:outerShdw>
                </a:effectLst>
              </a:rPr>
              <a:t>.</a:t>
            </a:r>
          </a:p>
          <a:p>
            <a:pPr>
              <a:lnSpc>
                <a:spcPct val="114000"/>
              </a:lnSpc>
              <a:spcBef>
                <a:spcPts val="0"/>
              </a:spcBef>
              <a:spcAft>
                <a:spcPts val="1200"/>
              </a:spcAft>
              <a:defRPr/>
            </a:pPr>
            <a:endParaRPr lang="en-US" altLang="ko-KR" sz="2400" b="1" dirty="0" smtClean="0">
              <a:effectLst>
                <a:outerShdw blurRad="38100" dist="38100" dir="2700000" algn="tl">
                  <a:srgbClr val="000000">
                    <a:alpha val="43137"/>
                  </a:srgbClr>
                </a:outerShdw>
              </a:effectLst>
            </a:endParaRPr>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5" name="Rectangle 4"/>
          <p:cNvSpPr/>
          <p:nvPr/>
        </p:nvSpPr>
        <p:spPr>
          <a:xfrm>
            <a:off x="613064" y="2379518"/>
            <a:ext cx="10775372" cy="16625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604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Action requested from the MBSHC</a:t>
            </a:r>
            <a:endParaRPr lang="en-AU" dirty="0"/>
          </a:p>
        </p:txBody>
      </p:sp>
      <p:sp>
        <p:nvSpPr>
          <p:cNvPr id="3" name="Content Placeholder 2"/>
          <p:cNvSpPr>
            <a:spLocks noGrp="1"/>
          </p:cNvSpPr>
          <p:nvPr>
            <p:ph idx="1"/>
          </p:nvPr>
        </p:nvSpPr>
        <p:spPr>
          <a:xfrm>
            <a:off x="728870" y="1304193"/>
            <a:ext cx="10641495" cy="4721703"/>
          </a:xfrm>
        </p:spPr>
        <p:txBody>
          <a:bodyPr>
            <a:noAutofit/>
          </a:bodyPr>
          <a:lstStyle/>
          <a:p>
            <a:pPr marL="0" indent="0">
              <a:lnSpc>
                <a:spcPct val="100000"/>
              </a:lnSpc>
              <a:spcBef>
                <a:spcPts val="0"/>
              </a:spcBef>
              <a:spcAft>
                <a:spcPts val="600"/>
              </a:spcAft>
              <a:buNone/>
              <a:defRPr/>
            </a:pPr>
            <a:r>
              <a:rPr lang="en-US" altLang="ko-KR" sz="2400" dirty="0" smtClean="0">
                <a:effectLst>
                  <a:outerShdw blurRad="38100" dist="38100" dir="2700000" algn="tl">
                    <a:srgbClr val="000000">
                      <a:alpha val="43137"/>
                    </a:srgbClr>
                  </a:outerShdw>
                </a:effectLst>
              </a:rPr>
              <a:t>The MBSHC is invited to :</a:t>
            </a:r>
          </a:p>
          <a:p>
            <a:pPr marL="0" indent="0">
              <a:lnSpc>
                <a:spcPct val="100000"/>
              </a:lnSpc>
              <a:spcBef>
                <a:spcPts val="0"/>
              </a:spcBef>
              <a:spcAft>
                <a:spcPts val="600"/>
              </a:spcAft>
              <a:buNone/>
              <a:defRPr/>
            </a:pPr>
            <a:endParaRPr lang="en-US" altLang="ko-KR" sz="2400" dirty="0">
              <a:effectLst>
                <a:outerShdw blurRad="38100" dist="38100" dir="2700000" algn="tl">
                  <a:srgbClr val="000000">
                    <a:alpha val="43137"/>
                  </a:srgbClr>
                </a:outerShdw>
              </a:effectLst>
            </a:endParaRPr>
          </a:p>
          <a:p>
            <a:pPr>
              <a:lnSpc>
                <a:spcPct val="100000"/>
              </a:lnSpc>
              <a:spcBef>
                <a:spcPts val="0"/>
              </a:spcBef>
              <a:spcAft>
                <a:spcPts val="600"/>
              </a:spcAft>
              <a:defRPr/>
            </a:pPr>
            <a:r>
              <a:rPr lang="en-US" altLang="ko-KR" sz="2400" dirty="0"/>
              <a:t>Take note of </a:t>
            </a:r>
            <a:r>
              <a:rPr lang="en-US" altLang="ko-KR" sz="2400" dirty="0" smtClean="0"/>
              <a:t>the 5th Region F ICCWG report</a:t>
            </a:r>
            <a:endParaRPr lang="en-US" altLang="ko-KR" sz="2400" dirty="0"/>
          </a:p>
          <a:p>
            <a:pPr>
              <a:lnSpc>
                <a:spcPct val="100000"/>
              </a:lnSpc>
              <a:spcBef>
                <a:spcPts val="0"/>
              </a:spcBef>
              <a:spcAft>
                <a:spcPts val="600"/>
              </a:spcAft>
              <a:defRPr/>
            </a:pPr>
            <a:r>
              <a:rPr lang="en-US" altLang="ko-KR" sz="2400" dirty="0" smtClean="0"/>
              <a:t>Include the proposed actions in the </a:t>
            </a:r>
            <a:r>
              <a:rPr lang="en-US" altLang="ko-KR" sz="2400" dirty="0" smtClean="0"/>
              <a:t>MBSHC21 </a:t>
            </a:r>
            <a:r>
              <a:rPr lang="en-US" altLang="ko-KR" sz="2400" dirty="0" smtClean="0"/>
              <a:t>action list</a:t>
            </a:r>
          </a:p>
          <a:p>
            <a:pPr>
              <a:lnSpc>
                <a:spcPct val="100000"/>
              </a:lnSpc>
              <a:spcBef>
                <a:spcPts val="0"/>
              </a:spcBef>
              <a:spcAft>
                <a:spcPts val="600"/>
              </a:spcAft>
              <a:defRPr/>
            </a:pPr>
            <a:r>
              <a:rPr lang="en-US" altLang="ko-KR" sz="2400" dirty="0" smtClean="0"/>
              <a:t>Consider the recommendations of the Region F International Charting Coordinator</a:t>
            </a:r>
          </a:p>
          <a:p>
            <a:pPr>
              <a:lnSpc>
                <a:spcPct val="100000"/>
              </a:lnSpc>
              <a:spcBef>
                <a:spcPts val="0"/>
              </a:spcBef>
              <a:spcAft>
                <a:spcPts val="600"/>
              </a:spcAft>
              <a:defRPr/>
            </a:pPr>
            <a:r>
              <a:rPr lang="en-US" altLang="ko-KR" sz="2400" dirty="0" smtClean="0"/>
              <a:t>Take any other action deemed appropriate.</a:t>
            </a:r>
            <a:endParaRPr lang="en-US" altLang="ko-KR" sz="2000" dirty="0" smtClean="0"/>
          </a:p>
          <a:p>
            <a:pPr marL="0" indent="0">
              <a:lnSpc>
                <a:spcPct val="100000"/>
              </a:lnSpc>
              <a:spcBef>
                <a:spcPts val="0"/>
              </a:spcBef>
              <a:spcAft>
                <a:spcPts val="200"/>
              </a:spcAft>
              <a:buNone/>
              <a:defRPr/>
            </a:pPr>
            <a:endParaRPr lang="en-US" altLang="ko-KR" sz="2400" dirty="0"/>
          </a:p>
          <a:p>
            <a:pPr marL="457200" lvl="1" indent="0">
              <a:lnSpc>
                <a:spcPct val="100000"/>
              </a:lnSpc>
              <a:spcBef>
                <a:spcPts val="0"/>
              </a:spcBef>
              <a:spcAft>
                <a:spcPts val="200"/>
              </a:spcAft>
              <a:buNone/>
              <a:defRPr/>
            </a:pPr>
            <a:r>
              <a:rPr lang="en-US" altLang="ko-KR" sz="2000" dirty="0" smtClean="0"/>
              <a:t>	</a:t>
            </a:r>
          </a:p>
        </p:txBody>
      </p:sp>
      <p:sp>
        <p:nvSpPr>
          <p:cNvPr id="5" name="Footer Placeholder 3"/>
          <p:cNvSpPr>
            <a:spLocks noGrp="1"/>
          </p:cNvSpPr>
          <p:nvPr>
            <p:ph type="ftr" sz="quarter" idx="11"/>
          </p:nvPr>
        </p:nvSpPr>
        <p:spPr>
          <a:xfrm>
            <a:off x="4038600" y="6276122"/>
            <a:ext cx="4114800" cy="365125"/>
          </a:xfrm>
        </p:spPr>
        <p:txBody>
          <a:bodyPr/>
          <a:lstStyle/>
          <a:p>
            <a:r>
              <a:rPr lang="de-DE" dirty="0" smtClean="0"/>
              <a:t>BASWG-14, Constanta (Romania), 3-4 May 2018</a:t>
            </a:r>
          </a:p>
        </p:txBody>
      </p:sp>
      <p:sp>
        <p:nvSpPr>
          <p:cNvPr id="7" name="Footer Placeholder 3"/>
          <p:cNvSpPr txBox="1">
            <a:spLocks/>
          </p:cNvSpPr>
          <p:nvPr/>
        </p:nvSpPr>
        <p:spPr>
          <a:xfrm>
            <a:off x="7903464" y="627307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smtClean="0"/>
              <a:t>6 – Coordination of Regional Charting</a:t>
            </a:r>
          </a:p>
        </p:txBody>
      </p:sp>
    </p:spTree>
    <p:extLst>
      <p:ext uri="{BB962C8B-B14F-4D97-AF65-F5344CB8AC3E}">
        <p14:creationId xmlns:p14="http://schemas.microsoft.com/office/powerpoint/2010/main" val="321857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[ICC5-3] – Region F INT Scheme</a:t>
            </a:r>
            <a:endParaRPr lang="en-AU" dirty="0"/>
          </a:p>
        </p:txBody>
      </p:sp>
      <p:graphicFrame>
        <p:nvGraphicFramePr>
          <p:cNvPr id="9" name="Tableau 8"/>
          <p:cNvGraphicFramePr>
            <a:graphicFrameLocks noGrp="1"/>
          </p:cNvGraphicFramePr>
          <p:nvPr>
            <p:extLst>
              <p:ext uri="{D42A27DB-BD31-4B8C-83A1-F6EECF244321}">
                <p14:modId xmlns:p14="http://schemas.microsoft.com/office/powerpoint/2010/main" val="1175823068"/>
              </p:ext>
            </p:extLst>
          </p:nvPr>
        </p:nvGraphicFramePr>
        <p:xfrm>
          <a:off x="592765" y="1507903"/>
          <a:ext cx="11227984" cy="3466338"/>
        </p:xfrm>
        <a:graphic>
          <a:graphicData uri="http://schemas.openxmlformats.org/drawingml/2006/table">
            <a:tbl>
              <a:tblPr firstRow="1" bandRow="1">
                <a:tableStyleId>{5C22544A-7EE6-4342-B048-85BDC9FD1C3A}</a:tableStyleId>
              </a:tblPr>
              <a:tblGrid>
                <a:gridCol w="2806996"/>
                <a:gridCol w="2806996"/>
                <a:gridCol w="2806996"/>
                <a:gridCol w="2806996"/>
              </a:tblGrid>
              <a:tr h="270813">
                <a:tc>
                  <a:txBody>
                    <a:bodyPr/>
                    <a:lstStyle/>
                    <a:p>
                      <a:pPr algn="ctr"/>
                      <a:r>
                        <a:rPr lang="en-GB" sz="1600" b="1" noProof="0" dirty="0" smtClean="0">
                          <a:latin typeface="+mn-lt"/>
                        </a:rPr>
                        <a:t>Action N°</a:t>
                      </a:r>
                      <a:endParaRPr lang="en-GB" sz="1600" b="1" noProof="0" dirty="0">
                        <a:latin typeface="+mn-lt"/>
                      </a:endParaRPr>
                    </a:p>
                  </a:txBody>
                  <a:tcPr anchor="ctr"/>
                </a:tc>
                <a:tc>
                  <a:txBody>
                    <a:bodyPr/>
                    <a:lstStyle/>
                    <a:p>
                      <a:pPr algn="ctr"/>
                      <a:r>
                        <a:rPr lang="en-GB" sz="1600" b="1" noProof="0" dirty="0" smtClean="0">
                          <a:latin typeface="+mn-lt"/>
                        </a:rPr>
                        <a:t>Action</a:t>
                      </a:r>
                      <a:endParaRPr lang="en-GB" sz="1600" b="1" noProof="0" dirty="0">
                        <a:latin typeface="+mn-lt"/>
                      </a:endParaRPr>
                    </a:p>
                  </a:txBody>
                  <a:tcPr anchor="ctr"/>
                </a:tc>
                <a:tc>
                  <a:txBody>
                    <a:bodyPr/>
                    <a:lstStyle/>
                    <a:p>
                      <a:pPr algn="ctr"/>
                      <a:r>
                        <a:rPr lang="en-GB" sz="1600" b="1" noProof="0" dirty="0" smtClean="0">
                          <a:latin typeface="+mn-lt"/>
                        </a:rPr>
                        <a:t>Responsible</a:t>
                      </a:r>
                      <a:endParaRPr lang="en-GB" sz="1600" b="1" noProof="0" dirty="0">
                        <a:latin typeface="+mn-lt"/>
                      </a:endParaRPr>
                    </a:p>
                  </a:txBody>
                  <a:tcPr anchor="ctr"/>
                </a:tc>
                <a:tc>
                  <a:txBody>
                    <a:bodyPr/>
                    <a:lstStyle/>
                    <a:p>
                      <a:pPr algn="ctr"/>
                      <a:r>
                        <a:rPr lang="en-GB" sz="1600" b="1" noProof="0" dirty="0" smtClean="0">
                          <a:latin typeface="+mn-lt"/>
                        </a:rPr>
                        <a:t>Update</a:t>
                      </a:r>
                      <a:endParaRPr lang="en-GB" sz="1600" b="1" noProof="0" dirty="0">
                        <a:latin typeface="+mn-lt"/>
                      </a:endParaRPr>
                    </a:p>
                  </a:txBody>
                  <a:tcPr anchor="ctr"/>
                </a:tc>
              </a:tr>
              <a:tr h="1255127">
                <a:tc>
                  <a:txBody>
                    <a:bodyPr/>
                    <a:lstStyle/>
                    <a:p>
                      <a:pPr algn="ctr">
                        <a:lnSpc>
                          <a:spcPct val="107000"/>
                        </a:lnSpc>
                        <a:spcAft>
                          <a:spcPts val="0"/>
                        </a:spcAft>
                      </a:pPr>
                      <a:r>
                        <a:rPr lang="en-GB" sz="1600" b="0" dirty="0">
                          <a:effectLst/>
                          <a:latin typeface="+mn-lt"/>
                          <a:ea typeface="Calibri"/>
                          <a:cs typeface="Times New Roman"/>
                        </a:rPr>
                        <a:t>MBSHC20/32</a:t>
                      </a:r>
                      <a:endParaRPr lang="fr-FR" sz="1600" b="0" dirty="0">
                        <a:effectLst/>
                        <a:latin typeface="+mn-lt"/>
                        <a:ea typeface="Calibri"/>
                        <a:cs typeface="Times New Roman"/>
                      </a:endParaRPr>
                    </a:p>
                  </a:txBody>
                  <a:tcPr marL="68580" marR="68580" marT="0" marB="0" anchor="ctr"/>
                </a:tc>
                <a:tc>
                  <a:txBody>
                    <a:bodyPr/>
                    <a:lstStyle/>
                    <a:p>
                      <a:pPr algn="l">
                        <a:lnSpc>
                          <a:spcPct val="107000"/>
                        </a:lnSpc>
                        <a:spcAft>
                          <a:spcPts val="0"/>
                        </a:spcAft>
                      </a:pPr>
                      <a:r>
                        <a:rPr lang="en-GB" sz="1600" b="0" dirty="0">
                          <a:effectLst/>
                          <a:latin typeface="+mn-lt"/>
                          <a:ea typeface="Calibri"/>
                          <a:cs typeface="Times New Roman"/>
                        </a:rPr>
                        <a:t>New INT chart producers to provide Region F ICC </a:t>
                      </a:r>
                      <a:r>
                        <a:rPr lang="en-GB" sz="1600" b="0" dirty="0" smtClean="0">
                          <a:solidFill>
                            <a:srgbClr val="FF0000"/>
                          </a:solidFill>
                          <a:effectLst/>
                          <a:latin typeface="+mn-lt"/>
                          <a:ea typeface="Calibri"/>
                          <a:cs typeface="Times New Roman"/>
                        </a:rPr>
                        <a:t>and IHO Secretariat </a:t>
                      </a:r>
                      <a:r>
                        <a:rPr lang="en-GB" sz="1600" b="0" dirty="0" smtClean="0">
                          <a:effectLst/>
                          <a:latin typeface="+mn-lt"/>
                          <a:ea typeface="Calibri"/>
                          <a:cs typeface="Times New Roman"/>
                        </a:rPr>
                        <a:t>with </a:t>
                      </a:r>
                      <a:r>
                        <a:rPr lang="en-GB" sz="1600" b="0" dirty="0">
                          <a:effectLst/>
                          <a:latin typeface="+mn-lt"/>
                          <a:ea typeface="Calibri"/>
                          <a:cs typeface="Times New Roman"/>
                        </a:rPr>
                        <a:t>the INT charts </a:t>
                      </a:r>
                      <a:r>
                        <a:rPr lang="en-GB" sz="1600" b="0" dirty="0" err="1">
                          <a:effectLst/>
                          <a:latin typeface="+mn-lt"/>
                          <a:ea typeface="Calibri"/>
                          <a:cs typeface="Times New Roman"/>
                        </a:rPr>
                        <a:t>iaw</a:t>
                      </a:r>
                      <a:r>
                        <a:rPr lang="en-GB" sz="1600" b="0" dirty="0">
                          <a:effectLst/>
                          <a:latin typeface="+mn-lt"/>
                          <a:ea typeface="Calibri"/>
                          <a:cs typeface="Times New Roman"/>
                        </a:rPr>
                        <a:t> IRCC7 </a:t>
                      </a:r>
                      <a:r>
                        <a:rPr lang="en-GB" sz="1600" b="0" dirty="0" smtClean="0">
                          <a:effectLst/>
                          <a:latin typeface="+mn-lt"/>
                          <a:ea typeface="Calibri"/>
                          <a:cs typeface="Times New Roman"/>
                        </a:rPr>
                        <a:t>Decision3 </a:t>
                      </a:r>
                      <a:r>
                        <a:rPr lang="en-GB" sz="1600" b="0" dirty="0" smtClean="0">
                          <a:solidFill>
                            <a:srgbClr val="FF0000"/>
                          </a:solidFill>
                          <a:effectLst/>
                          <a:latin typeface="+mn-lt"/>
                          <a:ea typeface="Calibri"/>
                          <a:cs typeface="Times New Roman"/>
                        </a:rPr>
                        <a:t>and </a:t>
                      </a:r>
                      <a:r>
                        <a:rPr lang="en-GB" sz="1600" b="0" baseline="0" dirty="0" smtClean="0">
                          <a:solidFill>
                            <a:srgbClr val="FF0000"/>
                          </a:solidFill>
                          <a:effectLst/>
                          <a:latin typeface="+mn-lt"/>
                          <a:ea typeface="Calibri"/>
                          <a:cs typeface="Times New Roman"/>
                        </a:rPr>
                        <a:t> Region F ICCWG ROPs section 3.11</a:t>
                      </a:r>
                      <a:r>
                        <a:rPr lang="en-GB" sz="1600" b="0" dirty="0" smtClean="0">
                          <a:solidFill>
                            <a:srgbClr val="FF0000"/>
                          </a:solidFill>
                          <a:effectLst/>
                          <a:latin typeface="+mn-lt"/>
                          <a:ea typeface="Calibri"/>
                          <a:cs typeface="Times New Roman"/>
                        </a:rPr>
                        <a:t>.</a:t>
                      </a:r>
                      <a:endParaRPr lang="fr-FR" sz="1600" b="0" dirty="0">
                        <a:solidFill>
                          <a:srgbClr val="FF0000"/>
                        </a:solidFill>
                        <a:effectLst/>
                        <a:latin typeface="+mn-lt"/>
                        <a:ea typeface="Calibri"/>
                        <a:cs typeface="Times New Roman"/>
                      </a:endParaRPr>
                    </a:p>
                  </a:txBody>
                  <a:tcPr marL="68580" marR="68580" marT="0" marB="0" anchor="ctr"/>
                </a:tc>
                <a:tc>
                  <a:txBody>
                    <a:bodyPr/>
                    <a:lstStyle/>
                    <a:p>
                      <a:pPr algn="ctr">
                        <a:lnSpc>
                          <a:spcPct val="107000"/>
                        </a:lnSpc>
                        <a:spcAft>
                          <a:spcPts val="0"/>
                        </a:spcAft>
                      </a:pPr>
                      <a:r>
                        <a:rPr lang="fr-FR" sz="1600" b="0" dirty="0">
                          <a:effectLst/>
                          <a:latin typeface="+mn-lt"/>
                          <a:ea typeface="Calibri"/>
                          <a:cs typeface="Times New Roman"/>
                        </a:rPr>
                        <a:t>New INT </a:t>
                      </a:r>
                      <a:r>
                        <a:rPr lang="fr-FR" sz="1600" b="0" dirty="0" err="1" smtClean="0">
                          <a:effectLst/>
                          <a:latin typeface="+mn-lt"/>
                          <a:ea typeface="Calibri"/>
                          <a:cs typeface="Times New Roman"/>
                        </a:rPr>
                        <a:t>producers</a:t>
                      </a:r>
                      <a:endParaRPr lang="fr-FR" sz="1600" b="0" dirty="0">
                        <a:effectLst/>
                        <a:latin typeface="+mn-lt"/>
                        <a:ea typeface="Calibri"/>
                        <a:cs typeface="Times New Roman"/>
                      </a:endParaRPr>
                    </a:p>
                  </a:txBody>
                  <a:tcPr marL="68580" marR="68580" marT="0" marB="0" anchor="ctr"/>
                </a:tc>
                <a:tc>
                  <a:txBody>
                    <a:bodyPr/>
                    <a:lstStyle/>
                    <a:p>
                      <a:pPr algn="ctr"/>
                      <a:r>
                        <a:rPr lang="sv-SE" sz="1600" b="0" noProof="0" dirty="0" smtClean="0">
                          <a:solidFill>
                            <a:schemeClr val="tx1"/>
                          </a:solidFill>
                          <a:latin typeface="+mn-lt"/>
                        </a:rPr>
                        <a:t>INT 3871 (GE101), </a:t>
                      </a:r>
                      <a:r>
                        <a:rPr lang="sv-SE" sz="1600" b="0" noProof="0" dirty="0" smtClean="0">
                          <a:latin typeface="+mn-lt"/>
                        </a:rPr>
                        <a:t>INT3872 (GE102), INT3873 (GE103) and INT3876 (GE104) received 2019/05/30.</a:t>
                      </a:r>
                    </a:p>
                    <a:p>
                      <a:pPr algn="ctr"/>
                      <a:r>
                        <a:rPr lang="sv-SE" sz="1600" b="0" noProof="0" dirty="0" smtClean="0">
                          <a:latin typeface="+mn-lt"/>
                        </a:rPr>
                        <a:t>Permanent action.</a:t>
                      </a:r>
                      <a:endParaRPr lang="en-GB" sz="1600" b="0" noProof="0" dirty="0">
                        <a:latin typeface="+mn-lt"/>
                      </a:endParaRPr>
                    </a:p>
                  </a:txBody>
                  <a:tcPr anchor="ctr"/>
                </a:tc>
              </a:tr>
              <a:tr h="1255127">
                <a:tc>
                  <a:txBody>
                    <a:bodyPr/>
                    <a:lstStyle/>
                    <a:p>
                      <a:pPr algn="ctr">
                        <a:lnSpc>
                          <a:spcPct val="107000"/>
                        </a:lnSpc>
                        <a:spcAft>
                          <a:spcPts val="0"/>
                        </a:spcAft>
                      </a:pPr>
                      <a:r>
                        <a:rPr lang="en-US" sz="1600" b="0" dirty="0">
                          <a:effectLst/>
                          <a:latin typeface="+mn-lt"/>
                          <a:ea typeface="Calibri"/>
                          <a:cs typeface="Times New Roman"/>
                        </a:rPr>
                        <a:t>MBSHC20/35</a:t>
                      </a:r>
                      <a:endParaRPr lang="fr-FR" sz="1600" b="0" dirty="0">
                        <a:effectLst/>
                        <a:latin typeface="+mn-lt"/>
                        <a:ea typeface="Calibri"/>
                        <a:cs typeface="Times New Roman"/>
                      </a:endParaRPr>
                    </a:p>
                  </a:txBody>
                  <a:tcPr marL="68580" marR="68580" marT="0" marB="0" anchor="ctr"/>
                </a:tc>
                <a:tc>
                  <a:txBody>
                    <a:bodyPr/>
                    <a:lstStyle/>
                    <a:p>
                      <a:pPr algn="l">
                        <a:lnSpc>
                          <a:spcPct val="107000"/>
                        </a:lnSpc>
                        <a:spcAft>
                          <a:spcPts val="0"/>
                        </a:spcAft>
                      </a:pPr>
                      <a:r>
                        <a:rPr lang="en-US" sz="1600" b="0" dirty="0">
                          <a:effectLst/>
                          <a:latin typeface="+mn-lt"/>
                          <a:ea typeface="Calibri"/>
                          <a:cs typeface="Times New Roman"/>
                        </a:rPr>
                        <a:t>MS to check and, if necessary, update their INT charts metadata (chart limit, title, year, format, scale, etc.) in</a:t>
                      </a:r>
                      <a:r>
                        <a:rPr lang="en-GB" sz="1600" b="0" dirty="0" err="1">
                          <a:effectLst/>
                          <a:latin typeface="+mn-lt"/>
                          <a:ea typeface="Calibri"/>
                          <a:cs typeface="Times New Roman"/>
                        </a:rPr>
                        <a:t>cluded</a:t>
                      </a:r>
                      <a:r>
                        <a:rPr lang="en-GB" sz="1600" b="0" dirty="0">
                          <a:effectLst/>
                          <a:latin typeface="+mn-lt"/>
                          <a:ea typeface="Calibri"/>
                          <a:cs typeface="Times New Roman"/>
                        </a:rPr>
                        <a:t> in the region F INT catalogue using their </a:t>
                      </a:r>
                      <a:r>
                        <a:rPr lang="en-GB" sz="1600" b="0" dirty="0" err="1">
                          <a:effectLst/>
                          <a:latin typeface="+mn-lt"/>
                          <a:ea typeface="Calibri"/>
                          <a:cs typeface="Times New Roman"/>
                        </a:rPr>
                        <a:t>INToGIS</a:t>
                      </a:r>
                      <a:r>
                        <a:rPr lang="en-GB" sz="1600" b="0" dirty="0">
                          <a:effectLst/>
                          <a:latin typeface="+mn-lt"/>
                          <a:ea typeface="Calibri"/>
                          <a:cs typeface="Times New Roman"/>
                        </a:rPr>
                        <a:t> national account</a:t>
                      </a:r>
                      <a:r>
                        <a:rPr lang="en-GB" sz="1600" b="0" dirty="0" smtClean="0">
                          <a:effectLst/>
                          <a:latin typeface="+mn-lt"/>
                          <a:ea typeface="Calibri"/>
                          <a:cs typeface="Times New Roman"/>
                        </a:rPr>
                        <a:t>.</a:t>
                      </a:r>
                      <a:endParaRPr lang="fr-FR" sz="1600" b="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fr-FR" sz="1600" b="0" dirty="0">
                          <a:effectLst/>
                          <a:latin typeface="+mn-lt"/>
                          <a:ea typeface="Calibri"/>
                          <a:cs typeface="Times New Roman"/>
                        </a:rPr>
                        <a:t>INT </a:t>
                      </a:r>
                      <a:r>
                        <a:rPr lang="fr-FR" sz="1600" b="0" dirty="0" err="1" smtClean="0">
                          <a:effectLst/>
                          <a:latin typeface="+mn-lt"/>
                          <a:ea typeface="Calibri"/>
                          <a:cs typeface="Times New Roman"/>
                        </a:rPr>
                        <a:t>producers</a:t>
                      </a:r>
                      <a:endParaRPr lang="fr-FR" sz="1600" b="0" dirty="0">
                        <a:effectLst/>
                        <a:latin typeface="+mn-lt"/>
                        <a:ea typeface="Calibri"/>
                        <a:cs typeface="Times New Roman"/>
                      </a:endParaRPr>
                    </a:p>
                  </a:txBody>
                  <a:tcPr marL="68580" marR="68580" marT="0" marB="0" anchor="ctr"/>
                </a:tc>
                <a:tc>
                  <a:txBody>
                    <a:bodyPr/>
                    <a:lstStyle/>
                    <a:p>
                      <a:pPr algn="ctr"/>
                      <a:r>
                        <a:rPr lang="en-US" sz="1600" b="0" noProof="0" dirty="0" smtClean="0">
                          <a:latin typeface="+mn-lt"/>
                        </a:rPr>
                        <a:t>Updates received from DZ, ES, FR, GB, GE, HR, UA </a:t>
                      </a:r>
                    </a:p>
                  </a:txBody>
                  <a:tcPr anchor="ctr"/>
                </a:tc>
              </a:tr>
            </a:tbl>
          </a:graphicData>
        </a:graphic>
      </p:graphicFrame>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Tree>
    <p:extLst>
      <p:ext uri="{BB962C8B-B14F-4D97-AF65-F5344CB8AC3E}">
        <p14:creationId xmlns:p14="http://schemas.microsoft.com/office/powerpoint/2010/main" val="166368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[ICC5-3] – Region F INT Scheme : status</a:t>
            </a:r>
            <a:endParaRPr lang="en-AU" dirty="0"/>
          </a:p>
        </p:txBody>
      </p:sp>
      <p:sp>
        <p:nvSpPr>
          <p:cNvPr id="3" name="Content Placeholder 2"/>
          <p:cNvSpPr>
            <a:spLocks noGrp="1"/>
          </p:cNvSpPr>
          <p:nvPr>
            <p:ph idx="1"/>
          </p:nvPr>
        </p:nvSpPr>
        <p:spPr>
          <a:xfrm>
            <a:off x="728870" y="1304193"/>
            <a:ext cx="10641495" cy="2789342"/>
          </a:xfrm>
        </p:spPr>
        <p:txBody>
          <a:bodyPr>
            <a:noAutofit/>
          </a:bodyPr>
          <a:lstStyle/>
          <a:p>
            <a:pPr marL="0" indent="0">
              <a:lnSpc>
                <a:spcPct val="114000"/>
              </a:lnSpc>
              <a:spcBef>
                <a:spcPts val="0"/>
              </a:spcBef>
              <a:spcAft>
                <a:spcPts val="1200"/>
              </a:spcAft>
              <a:buNone/>
              <a:defRPr/>
            </a:pPr>
            <a:r>
              <a:rPr lang="en-US" altLang="ko-KR" sz="2400" b="1" dirty="0" smtClean="0">
                <a:effectLst>
                  <a:outerShdw blurRad="38100" dist="38100" dir="2700000" algn="tl">
                    <a:srgbClr val="000000">
                      <a:alpha val="43137"/>
                    </a:srgbClr>
                  </a:outerShdw>
                </a:effectLst>
                <a:sym typeface="Wingdings"/>
              </a:rPr>
              <a:t> New version of the catalog </a:t>
            </a:r>
            <a:r>
              <a:rPr lang="en-US" altLang="ko-KR" sz="2400" b="1" u="sng" dirty="0" smtClean="0">
                <a:effectLst>
                  <a:outerShdw blurRad="38100" dist="38100" dir="2700000" algn="tl">
                    <a:srgbClr val="000000">
                      <a:alpha val="43137"/>
                    </a:srgbClr>
                  </a:outerShdw>
                </a:effectLst>
                <a:sym typeface="Wingdings"/>
              </a:rPr>
              <a:t>v3.0.6 June 2019</a:t>
            </a:r>
            <a:endParaRPr lang="en-US" altLang="ko-KR" sz="2400" b="1" u="sng" dirty="0">
              <a:effectLst>
                <a:outerShdw blurRad="38100" dist="38100" dir="2700000" algn="tl">
                  <a:srgbClr val="000000">
                    <a:alpha val="43137"/>
                  </a:srgbClr>
                </a:outerShdw>
              </a:effectLst>
            </a:endParaRPr>
          </a:p>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Current catalog : 306 INT Charts	</a:t>
            </a:r>
          </a:p>
          <a:p>
            <a:pPr marL="0" indent="0">
              <a:lnSpc>
                <a:spcPct val="114000"/>
              </a:lnSpc>
              <a:spcBef>
                <a:spcPts val="0"/>
              </a:spcBef>
              <a:spcAft>
                <a:spcPts val="1200"/>
              </a:spcAft>
              <a:buNone/>
              <a:defRPr/>
            </a:pPr>
            <a:r>
              <a:rPr lang="en-US" altLang="ko-KR" sz="2400" b="1" dirty="0">
                <a:effectLst>
                  <a:outerShdw blurRad="38100" dist="38100" dir="2700000" algn="tl">
                    <a:srgbClr val="000000">
                      <a:alpha val="43137"/>
                    </a:srgbClr>
                  </a:outerShdw>
                </a:effectLst>
              </a:rPr>
              <a:t>	</a:t>
            </a:r>
            <a:r>
              <a:rPr lang="en-US" altLang="ko-KR" sz="2000" b="1" dirty="0" smtClean="0">
                <a:effectLst>
                  <a:outerShdw blurRad="38100" dist="38100" dir="2700000" algn="tl">
                    <a:srgbClr val="000000">
                      <a:alpha val="43137"/>
                    </a:srgbClr>
                  </a:outerShdw>
                </a:effectLst>
              </a:rPr>
              <a:t>220 Produced &amp; 86 Schemed</a:t>
            </a:r>
          </a:p>
          <a:p>
            <a:pPr>
              <a:lnSpc>
                <a:spcPct val="114000"/>
              </a:lnSpc>
              <a:spcBef>
                <a:spcPts val="0"/>
              </a:spcBef>
              <a:spcAft>
                <a:spcPts val="1200"/>
              </a:spcAft>
              <a:defRPr/>
            </a:pPr>
            <a:endParaRPr lang="en-US" altLang="ko-KR" sz="2400" b="1" dirty="0" smtClean="0">
              <a:effectLst>
                <a:outerShdw blurRad="38100" dist="38100" dir="2700000" algn="tl">
                  <a:srgbClr val="000000">
                    <a:alpha val="43137"/>
                  </a:srgbClr>
                </a:outerShdw>
              </a:effectLst>
            </a:endParaRPr>
          </a:p>
          <a:p>
            <a:pPr>
              <a:lnSpc>
                <a:spcPct val="114000"/>
              </a:lnSpc>
              <a:spcBef>
                <a:spcPts val="0"/>
              </a:spcBef>
              <a:spcAft>
                <a:spcPts val="1200"/>
              </a:spcAft>
              <a:defRPr/>
            </a:pPr>
            <a:endParaRPr lang="en-US" altLang="ko-KR" sz="2400" b="1" dirty="0">
              <a:effectLst>
                <a:outerShdw blurRad="38100" dist="38100" dir="2700000" algn="tl">
                  <a:srgbClr val="000000">
                    <a:alpha val="43137"/>
                  </a:srgbClr>
                </a:outerShdw>
              </a:effectLst>
            </a:endParaRPr>
          </a:p>
          <a:p>
            <a:pPr marL="0" indent="0">
              <a:lnSpc>
                <a:spcPct val="114000"/>
              </a:lnSpc>
              <a:spcBef>
                <a:spcPts val="0"/>
              </a:spcBef>
              <a:spcAft>
                <a:spcPts val="1200"/>
              </a:spcAft>
              <a:buNone/>
              <a:defRPr/>
            </a:pPr>
            <a:endParaRPr lang="en-US" altLang="ko-KR" sz="2400" b="1" dirty="0">
              <a:effectLst>
                <a:outerShdw blurRad="38100" dist="38100" dir="2700000" algn="tl">
                  <a:srgbClr val="000000">
                    <a:alpha val="43137"/>
                  </a:srgbClr>
                </a:outerShdw>
              </a:effectLst>
            </a:endParaRPr>
          </a:p>
        </p:txBody>
      </p:sp>
      <p:graphicFrame>
        <p:nvGraphicFramePr>
          <p:cNvPr id="6" name="Tableau 5"/>
          <p:cNvGraphicFramePr>
            <a:graphicFrameLocks noGrp="1"/>
          </p:cNvGraphicFramePr>
          <p:nvPr>
            <p:extLst>
              <p:ext uri="{D42A27DB-BD31-4B8C-83A1-F6EECF244321}">
                <p14:modId xmlns:p14="http://schemas.microsoft.com/office/powerpoint/2010/main" val="3326313827"/>
              </p:ext>
            </p:extLst>
          </p:nvPr>
        </p:nvGraphicFramePr>
        <p:xfrm>
          <a:off x="8123202" y="1453319"/>
          <a:ext cx="3611526" cy="2595880"/>
        </p:xfrm>
        <a:graphic>
          <a:graphicData uri="http://schemas.openxmlformats.org/drawingml/2006/table">
            <a:tbl>
              <a:tblPr firstRow="1" bandRow="1">
                <a:tableStyleId>{5C22544A-7EE6-4342-B048-85BDC9FD1C3A}</a:tableStyleId>
              </a:tblPr>
              <a:tblGrid>
                <a:gridCol w="1203842"/>
                <a:gridCol w="1203842"/>
                <a:gridCol w="1203842"/>
              </a:tblGrid>
              <a:tr h="370840">
                <a:tc>
                  <a:txBody>
                    <a:bodyPr/>
                    <a:lstStyle/>
                    <a:p>
                      <a:endParaRPr lang="fr-FR" sz="1800" dirty="0"/>
                    </a:p>
                  </a:txBody>
                  <a:tcPr/>
                </a:tc>
                <a:tc>
                  <a:txBody>
                    <a:bodyPr/>
                    <a:lstStyle/>
                    <a:p>
                      <a:pPr algn="ctr"/>
                      <a:r>
                        <a:rPr lang="fr-FR" sz="1800" dirty="0" err="1" smtClean="0"/>
                        <a:t>Produced</a:t>
                      </a:r>
                      <a:endParaRPr lang="fr-FR" sz="1800" dirty="0"/>
                    </a:p>
                  </a:txBody>
                  <a:tcPr/>
                </a:tc>
                <a:tc>
                  <a:txBody>
                    <a:bodyPr/>
                    <a:lstStyle/>
                    <a:p>
                      <a:pPr algn="ctr"/>
                      <a:r>
                        <a:rPr lang="fr-FR" sz="1800" dirty="0" err="1" smtClean="0"/>
                        <a:t>Schemed</a:t>
                      </a:r>
                      <a:endParaRPr lang="fr-FR" sz="1800" dirty="0"/>
                    </a:p>
                  </a:txBody>
                  <a:tcPr/>
                </a:tc>
              </a:tr>
              <a:tr h="370840">
                <a:tc>
                  <a:txBody>
                    <a:bodyPr/>
                    <a:lstStyle/>
                    <a:p>
                      <a:r>
                        <a:rPr lang="fr-FR" sz="1800" dirty="0" err="1" smtClean="0"/>
                        <a:t>Overview</a:t>
                      </a:r>
                      <a:endParaRPr lang="fr-FR" sz="1800" dirty="0"/>
                    </a:p>
                  </a:txBody>
                  <a:tcPr/>
                </a:tc>
                <a:tc>
                  <a:txBody>
                    <a:bodyPr/>
                    <a:lstStyle/>
                    <a:p>
                      <a:pPr algn="ctr"/>
                      <a:r>
                        <a:rPr lang="fr-FR" sz="1800" dirty="0" smtClean="0"/>
                        <a:t>15</a:t>
                      </a:r>
                      <a:endParaRPr lang="fr-FR" sz="1800" dirty="0"/>
                    </a:p>
                  </a:txBody>
                  <a:tcPr/>
                </a:tc>
                <a:tc>
                  <a:txBody>
                    <a:bodyPr/>
                    <a:lstStyle/>
                    <a:p>
                      <a:pPr algn="ctr"/>
                      <a:r>
                        <a:rPr lang="fr-FR" sz="1800" dirty="0" smtClean="0"/>
                        <a:t>0</a:t>
                      </a:r>
                      <a:endParaRPr lang="fr-FR" sz="1800" dirty="0"/>
                    </a:p>
                  </a:txBody>
                  <a:tcPr/>
                </a:tc>
              </a:tr>
              <a:tr h="370840">
                <a:tc>
                  <a:txBody>
                    <a:bodyPr/>
                    <a:lstStyle/>
                    <a:p>
                      <a:r>
                        <a:rPr lang="fr-FR" sz="1800" dirty="0" smtClean="0"/>
                        <a:t>General</a:t>
                      </a:r>
                      <a:endParaRPr lang="fr-FR" sz="1800" dirty="0"/>
                    </a:p>
                  </a:txBody>
                  <a:tcPr/>
                </a:tc>
                <a:tc>
                  <a:txBody>
                    <a:bodyPr/>
                    <a:lstStyle/>
                    <a:p>
                      <a:pPr algn="ctr"/>
                      <a:r>
                        <a:rPr lang="fr-FR" sz="1800" dirty="0" smtClean="0"/>
                        <a:t>3</a:t>
                      </a:r>
                      <a:endParaRPr lang="fr-FR" sz="1800" dirty="0"/>
                    </a:p>
                  </a:txBody>
                  <a:tcPr/>
                </a:tc>
                <a:tc>
                  <a:txBody>
                    <a:bodyPr/>
                    <a:lstStyle/>
                    <a:p>
                      <a:pPr algn="ctr"/>
                      <a:r>
                        <a:rPr lang="fr-FR" sz="1800" dirty="0" smtClean="0"/>
                        <a:t>2</a:t>
                      </a:r>
                      <a:endParaRPr lang="fr-FR" sz="1800" dirty="0"/>
                    </a:p>
                  </a:txBody>
                  <a:tcPr/>
                </a:tc>
              </a:tr>
              <a:tr h="370840">
                <a:tc>
                  <a:txBody>
                    <a:bodyPr/>
                    <a:lstStyle/>
                    <a:p>
                      <a:r>
                        <a:rPr lang="fr-FR" sz="1800" dirty="0" err="1" smtClean="0"/>
                        <a:t>Coastal</a:t>
                      </a:r>
                      <a:endParaRPr lang="fr-FR" sz="1800" dirty="0"/>
                    </a:p>
                  </a:txBody>
                  <a:tcPr/>
                </a:tc>
                <a:tc>
                  <a:txBody>
                    <a:bodyPr/>
                    <a:lstStyle/>
                    <a:p>
                      <a:pPr algn="ctr"/>
                      <a:r>
                        <a:rPr lang="fr-FR" sz="1800" dirty="0" smtClean="0"/>
                        <a:t>47</a:t>
                      </a:r>
                      <a:endParaRPr lang="fr-FR" sz="1800" dirty="0"/>
                    </a:p>
                  </a:txBody>
                  <a:tcPr/>
                </a:tc>
                <a:tc>
                  <a:txBody>
                    <a:bodyPr/>
                    <a:lstStyle/>
                    <a:p>
                      <a:pPr algn="ctr"/>
                      <a:r>
                        <a:rPr lang="fr-FR" sz="1800" dirty="0" smtClean="0"/>
                        <a:t>38</a:t>
                      </a:r>
                      <a:endParaRPr lang="fr-FR" sz="1800" dirty="0"/>
                    </a:p>
                  </a:txBody>
                  <a:tcPr/>
                </a:tc>
              </a:tr>
              <a:tr h="370840">
                <a:tc>
                  <a:txBody>
                    <a:bodyPr/>
                    <a:lstStyle/>
                    <a:p>
                      <a:r>
                        <a:rPr lang="fr-FR" sz="1800" dirty="0" err="1" smtClean="0"/>
                        <a:t>Approach</a:t>
                      </a:r>
                      <a:endParaRPr lang="fr-FR" sz="1800" dirty="0"/>
                    </a:p>
                  </a:txBody>
                  <a:tcPr/>
                </a:tc>
                <a:tc>
                  <a:txBody>
                    <a:bodyPr/>
                    <a:lstStyle/>
                    <a:p>
                      <a:pPr algn="ctr"/>
                      <a:r>
                        <a:rPr lang="fr-FR" sz="1800" dirty="0" smtClean="0"/>
                        <a:t>45</a:t>
                      </a:r>
                      <a:endParaRPr lang="fr-FR" sz="1800" dirty="0"/>
                    </a:p>
                  </a:txBody>
                  <a:tcPr/>
                </a:tc>
                <a:tc>
                  <a:txBody>
                    <a:bodyPr/>
                    <a:lstStyle/>
                    <a:p>
                      <a:pPr algn="ctr"/>
                      <a:r>
                        <a:rPr lang="fr-FR" sz="1800" dirty="0" smtClean="0"/>
                        <a:t>11</a:t>
                      </a:r>
                      <a:endParaRPr lang="fr-FR" sz="1800" dirty="0"/>
                    </a:p>
                  </a:txBody>
                  <a:tcPr/>
                </a:tc>
              </a:tr>
              <a:tr h="370840">
                <a:tc>
                  <a:txBody>
                    <a:bodyPr/>
                    <a:lstStyle/>
                    <a:p>
                      <a:r>
                        <a:rPr lang="fr-FR" sz="1800" dirty="0" smtClean="0"/>
                        <a:t>Harbour</a:t>
                      </a:r>
                      <a:endParaRPr lang="fr-FR" sz="1800" dirty="0"/>
                    </a:p>
                  </a:txBody>
                  <a:tcPr/>
                </a:tc>
                <a:tc>
                  <a:txBody>
                    <a:bodyPr/>
                    <a:lstStyle/>
                    <a:p>
                      <a:pPr algn="ctr"/>
                      <a:r>
                        <a:rPr lang="fr-FR" sz="1800" dirty="0" smtClean="0"/>
                        <a:t>91</a:t>
                      </a:r>
                      <a:endParaRPr lang="fr-FR" sz="1800" dirty="0"/>
                    </a:p>
                  </a:txBody>
                  <a:tcPr/>
                </a:tc>
                <a:tc>
                  <a:txBody>
                    <a:bodyPr/>
                    <a:lstStyle/>
                    <a:p>
                      <a:pPr algn="ctr"/>
                      <a:r>
                        <a:rPr lang="fr-FR" sz="1800" dirty="0" smtClean="0"/>
                        <a:t>27</a:t>
                      </a:r>
                      <a:endParaRPr lang="fr-FR" sz="1800" dirty="0"/>
                    </a:p>
                  </a:txBody>
                  <a:tcPr/>
                </a:tc>
              </a:tr>
              <a:tr h="370840">
                <a:tc>
                  <a:txBody>
                    <a:bodyPr/>
                    <a:lstStyle/>
                    <a:p>
                      <a:r>
                        <a:rPr lang="fr-FR" sz="1800" dirty="0" err="1" smtClean="0"/>
                        <a:t>Berthing</a:t>
                      </a:r>
                      <a:endParaRPr lang="fr-FR" sz="1800" dirty="0"/>
                    </a:p>
                  </a:txBody>
                  <a:tcPr/>
                </a:tc>
                <a:tc>
                  <a:txBody>
                    <a:bodyPr/>
                    <a:lstStyle/>
                    <a:p>
                      <a:pPr algn="ctr"/>
                      <a:r>
                        <a:rPr lang="fr-FR" sz="1800" dirty="0" smtClean="0"/>
                        <a:t>19</a:t>
                      </a:r>
                      <a:endParaRPr lang="fr-FR" sz="1800" dirty="0"/>
                    </a:p>
                  </a:txBody>
                  <a:tcPr/>
                </a:tc>
                <a:tc>
                  <a:txBody>
                    <a:bodyPr/>
                    <a:lstStyle/>
                    <a:p>
                      <a:pPr algn="ctr"/>
                      <a:r>
                        <a:rPr lang="fr-FR" sz="1800" dirty="0" smtClean="0"/>
                        <a:t>8</a:t>
                      </a:r>
                      <a:endParaRPr lang="fr-FR" sz="1800" dirty="0"/>
                    </a:p>
                  </a:txBody>
                  <a:tcPr/>
                </a:tc>
              </a:tr>
            </a:tbl>
          </a:graphicData>
        </a:graphic>
      </p:graphicFrame>
      <p:sp>
        <p:nvSpPr>
          <p:cNvPr id="8" name="Rectangle 7"/>
          <p:cNvSpPr/>
          <p:nvPr/>
        </p:nvSpPr>
        <p:spPr>
          <a:xfrm>
            <a:off x="9073556" y="4116200"/>
            <a:ext cx="2008050" cy="307777"/>
          </a:xfrm>
          <a:prstGeom prst="rect">
            <a:avLst/>
          </a:prstGeom>
        </p:spPr>
        <p:txBody>
          <a:bodyPr wrap="none">
            <a:spAutoFit/>
          </a:bodyPr>
          <a:lstStyle/>
          <a:p>
            <a:r>
              <a:rPr lang="en-US" altLang="ko-KR" sz="1400" i="1" dirty="0" smtClean="0">
                <a:sym typeface="Wingdings"/>
              </a:rPr>
              <a:t>Catalog </a:t>
            </a:r>
            <a:r>
              <a:rPr lang="en-US" altLang="ko-KR" sz="1400" i="1" u="sng" dirty="0" smtClean="0">
                <a:sym typeface="Wingdings"/>
              </a:rPr>
              <a:t>v3.0.6 June </a:t>
            </a:r>
            <a:r>
              <a:rPr lang="en-US" altLang="ko-KR" sz="1400" i="1" u="sng" dirty="0">
                <a:sym typeface="Wingdings"/>
              </a:rPr>
              <a:t>2019</a:t>
            </a:r>
            <a:endParaRPr lang="fr-FR" sz="1400" i="1" dirty="0"/>
          </a:p>
        </p:txBody>
      </p:sp>
      <p:sp>
        <p:nvSpPr>
          <p:cNvPr id="9"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Tree>
    <p:extLst>
      <p:ext uri="{BB962C8B-B14F-4D97-AF65-F5344CB8AC3E}">
        <p14:creationId xmlns:p14="http://schemas.microsoft.com/office/powerpoint/2010/main" val="194829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[ICC5-3] – Region F INT Scheme : proposals</a:t>
            </a:r>
            <a:endParaRPr lang="en-AU" dirty="0"/>
          </a:p>
        </p:txBody>
      </p:sp>
      <p:graphicFrame>
        <p:nvGraphicFramePr>
          <p:cNvPr id="8" name="Tableau 7"/>
          <p:cNvGraphicFramePr>
            <a:graphicFrameLocks noGrp="1"/>
          </p:cNvGraphicFramePr>
          <p:nvPr>
            <p:extLst>
              <p:ext uri="{D42A27DB-BD31-4B8C-83A1-F6EECF244321}">
                <p14:modId xmlns:p14="http://schemas.microsoft.com/office/powerpoint/2010/main" val="3335972906"/>
              </p:ext>
            </p:extLst>
          </p:nvPr>
        </p:nvGraphicFramePr>
        <p:xfrm>
          <a:off x="291143" y="1219397"/>
          <a:ext cx="11553528" cy="1202581"/>
        </p:xfrm>
        <a:graphic>
          <a:graphicData uri="http://schemas.openxmlformats.org/drawingml/2006/table">
            <a:tbl>
              <a:tblPr firstRow="1" bandRow="1">
                <a:tableStyleId>{5C22544A-7EE6-4342-B048-85BDC9FD1C3A}</a:tableStyleId>
              </a:tblPr>
              <a:tblGrid>
                <a:gridCol w="2888382"/>
                <a:gridCol w="2888382"/>
                <a:gridCol w="2888382"/>
                <a:gridCol w="2888382"/>
              </a:tblGrid>
              <a:tr h="419816">
                <a:tc>
                  <a:txBody>
                    <a:bodyPr/>
                    <a:lstStyle/>
                    <a:p>
                      <a:pPr algn="ctr"/>
                      <a:r>
                        <a:rPr lang="en-GB" sz="1600" b="1" noProof="0" dirty="0" smtClean="0">
                          <a:latin typeface="+mn-lt"/>
                        </a:rPr>
                        <a:t>Action N°</a:t>
                      </a:r>
                      <a:endParaRPr lang="en-GB" sz="1600" b="1" noProof="0" dirty="0">
                        <a:latin typeface="+mn-lt"/>
                      </a:endParaRPr>
                    </a:p>
                  </a:txBody>
                  <a:tcPr anchor="ctr"/>
                </a:tc>
                <a:tc>
                  <a:txBody>
                    <a:bodyPr/>
                    <a:lstStyle/>
                    <a:p>
                      <a:pPr algn="ctr"/>
                      <a:r>
                        <a:rPr lang="en-GB" sz="1600" b="1" noProof="0" dirty="0" smtClean="0">
                          <a:latin typeface="+mn-lt"/>
                        </a:rPr>
                        <a:t>Action</a:t>
                      </a:r>
                      <a:endParaRPr lang="en-GB" sz="1600" b="1" noProof="0" dirty="0">
                        <a:latin typeface="+mn-lt"/>
                      </a:endParaRPr>
                    </a:p>
                  </a:txBody>
                  <a:tcPr anchor="ctr"/>
                </a:tc>
                <a:tc>
                  <a:txBody>
                    <a:bodyPr/>
                    <a:lstStyle/>
                    <a:p>
                      <a:pPr algn="ctr"/>
                      <a:r>
                        <a:rPr lang="en-GB" sz="1600" b="1" noProof="0" dirty="0" smtClean="0">
                          <a:latin typeface="+mn-lt"/>
                        </a:rPr>
                        <a:t>Responsible</a:t>
                      </a:r>
                      <a:endParaRPr lang="en-GB" sz="1600" b="1" noProof="0" dirty="0">
                        <a:latin typeface="+mn-lt"/>
                      </a:endParaRPr>
                    </a:p>
                  </a:txBody>
                  <a:tcPr anchor="ctr"/>
                </a:tc>
                <a:tc>
                  <a:txBody>
                    <a:bodyPr/>
                    <a:lstStyle/>
                    <a:p>
                      <a:pPr algn="ctr"/>
                      <a:r>
                        <a:rPr lang="en-GB" sz="1600" b="1" noProof="0" dirty="0" smtClean="0">
                          <a:latin typeface="+mn-lt"/>
                        </a:rPr>
                        <a:t>Update</a:t>
                      </a:r>
                      <a:endParaRPr lang="en-GB" sz="1600" b="1" noProof="0" dirty="0">
                        <a:latin typeface="+mn-lt"/>
                      </a:endParaRPr>
                    </a:p>
                  </a:txBody>
                  <a:tcPr anchor="ctr"/>
                </a:tc>
              </a:tr>
              <a:tr h="419816">
                <a:tc>
                  <a:txBody>
                    <a:bodyPr/>
                    <a:lstStyle/>
                    <a:p>
                      <a:pPr algn="ctr">
                        <a:lnSpc>
                          <a:spcPct val="107000"/>
                        </a:lnSpc>
                        <a:spcAft>
                          <a:spcPts val="0"/>
                        </a:spcAft>
                      </a:pPr>
                      <a:r>
                        <a:rPr lang="en-GB" sz="1600" b="0" dirty="0">
                          <a:effectLst/>
                          <a:latin typeface="+mn-lt"/>
                          <a:ea typeface="Calibri"/>
                          <a:cs typeface="Times New Roman"/>
                        </a:rPr>
                        <a:t>MBSHC20/36</a:t>
                      </a:r>
                      <a:endParaRPr lang="fr-FR" sz="1600" b="0" dirty="0">
                        <a:effectLst/>
                        <a:latin typeface="+mn-lt"/>
                        <a:ea typeface="Calibri"/>
                        <a:cs typeface="Times New Roman"/>
                      </a:endParaRPr>
                    </a:p>
                  </a:txBody>
                  <a:tcPr marL="68580" marR="68580" marT="0" marB="0" anchor="ctr"/>
                </a:tc>
                <a:tc>
                  <a:txBody>
                    <a:bodyPr/>
                    <a:lstStyle/>
                    <a:p>
                      <a:pPr algn="l">
                        <a:lnSpc>
                          <a:spcPct val="107000"/>
                        </a:lnSpc>
                        <a:spcAft>
                          <a:spcPts val="0"/>
                        </a:spcAft>
                      </a:pPr>
                      <a:r>
                        <a:rPr lang="en-GB" sz="1600" b="0" dirty="0">
                          <a:effectLst/>
                          <a:latin typeface="+mn-lt"/>
                          <a:ea typeface="Calibri"/>
                          <a:cs typeface="Times New Roman"/>
                        </a:rPr>
                        <a:t>MS to submit their new INT chart proposals using their </a:t>
                      </a:r>
                      <a:r>
                        <a:rPr lang="en-GB" sz="1600" b="0" dirty="0" err="1">
                          <a:effectLst/>
                          <a:latin typeface="+mn-lt"/>
                          <a:ea typeface="Calibri"/>
                          <a:cs typeface="Times New Roman"/>
                        </a:rPr>
                        <a:t>INToGIS</a:t>
                      </a:r>
                      <a:r>
                        <a:rPr lang="en-GB" sz="1600" b="0" dirty="0">
                          <a:effectLst/>
                          <a:latin typeface="+mn-lt"/>
                          <a:ea typeface="Calibri"/>
                          <a:cs typeface="Times New Roman"/>
                        </a:rPr>
                        <a:t> national account</a:t>
                      </a:r>
                      <a:r>
                        <a:rPr lang="en-GB" sz="1600" b="0" dirty="0" smtClean="0">
                          <a:effectLst/>
                          <a:latin typeface="+mn-lt"/>
                          <a:ea typeface="Calibri"/>
                          <a:cs typeface="Times New Roman"/>
                        </a:rPr>
                        <a:t>.</a:t>
                      </a:r>
                      <a:endParaRPr lang="fr-FR" sz="1600" b="0" dirty="0">
                        <a:effectLst/>
                        <a:latin typeface="+mn-lt"/>
                        <a:ea typeface="Calibri"/>
                        <a:cs typeface="Times New Roman"/>
                      </a:endParaRPr>
                    </a:p>
                  </a:txBody>
                  <a:tcPr marL="68580" marR="68580" marT="0" marB="0" anchor="ctr"/>
                </a:tc>
                <a:tc>
                  <a:txBody>
                    <a:bodyPr/>
                    <a:lstStyle/>
                    <a:p>
                      <a:pPr algn="ctr">
                        <a:lnSpc>
                          <a:spcPct val="107000"/>
                        </a:lnSpc>
                        <a:spcAft>
                          <a:spcPts val="0"/>
                        </a:spcAft>
                      </a:pPr>
                      <a:r>
                        <a:rPr lang="fr-FR" sz="1600" b="0" dirty="0">
                          <a:effectLst/>
                          <a:latin typeface="+mn-lt"/>
                          <a:ea typeface="Calibri"/>
                          <a:cs typeface="Times New Roman"/>
                        </a:rPr>
                        <a:t>INT </a:t>
                      </a:r>
                      <a:r>
                        <a:rPr lang="fr-FR" sz="1600" b="0" dirty="0" err="1" smtClean="0">
                          <a:effectLst/>
                          <a:latin typeface="+mn-lt"/>
                          <a:ea typeface="Calibri"/>
                          <a:cs typeface="Times New Roman"/>
                        </a:rPr>
                        <a:t>producers</a:t>
                      </a:r>
                      <a:endParaRPr lang="fr-FR" sz="1600" b="0" dirty="0">
                        <a:effectLst/>
                        <a:latin typeface="+mn-lt"/>
                        <a:ea typeface="Calibri"/>
                        <a:cs typeface="Times New Roman"/>
                      </a:endParaRPr>
                    </a:p>
                  </a:txBody>
                  <a:tcPr marL="68580" marR="68580" marT="0" marB="0" anchor="ctr"/>
                </a:tc>
                <a:tc>
                  <a:txBody>
                    <a:bodyPr/>
                    <a:lstStyle/>
                    <a:p>
                      <a:pPr algn="ctr"/>
                      <a:r>
                        <a:rPr lang="en-GB" sz="1600" b="0" noProof="0" dirty="0" smtClean="0">
                          <a:latin typeface="+mn-lt"/>
                        </a:rPr>
                        <a:t>Proposals received from GR </a:t>
                      </a:r>
                      <a:r>
                        <a:rPr lang="en-GB" sz="1200" b="0" noProof="0" dirty="0" smtClean="0">
                          <a:latin typeface="+mn-lt"/>
                        </a:rPr>
                        <a:t>(Region F ICCWG CL 01 &amp; 02/2019)</a:t>
                      </a:r>
                      <a:r>
                        <a:rPr lang="en-GB" sz="1600" b="0" noProof="0" dirty="0" smtClean="0">
                          <a:latin typeface="+mn-lt"/>
                        </a:rPr>
                        <a:t> &amp; EG </a:t>
                      </a:r>
                      <a:r>
                        <a:rPr lang="en-GB" sz="1200" b="0" noProof="0" dirty="0" smtClean="0">
                          <a:latin typeface="+mn-lt"/>
                        </a:rPr>
                        <a:t>(MBSHC20/15)</a:t>
                      </a:r>
                      <a:endParaRPr lang="en-GB" sz="1200" b="0" noProof="0" dirty="0">
                        <a:latin typeface="+mn-lt"/>
                      </a:endParaRPr>
                    </a:p>
                  </a:txBody>
                  <a:tcPr anchor="ctr"/>
                </a:tc>
              </a:tr>
            </a:tbl>
          </a:graphicData>
        </a:graphic>
      </p:graphicFrame>
      <p:sp>
        <p:nvSpPr>
          <p:cNvPr id="9"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5" name="Content Placeholder 2"/>
          <p:cNvSpPr>
            <a:spLocks noGrp="1"/>
          </p:cNvSpPr>
          <p:nvPr>
            <p:ph idx="1"/>
          </p:nvPr>
        </p:nvSpPr>
        <p:spPr>
          <a:xfrm>
            <a:off x="669197" y="2613448"/>
            <a:ext cx="10641495" cy="2789342"/>
          </a:xfrm>
        </p:spPr>
        <p:txBody>
          <a:bodyPr>
            <a:noAutofit/>
          </a:bodyPr>
          <a:lstStyle/>
          <a:p>
            <a:pPr marL="0" indent="0">
              <a:lnSpc>
                <a:spcPct val="114000"/>
              </a:lnSpc>
              <a:spcBef>
                <a:spcPts val="0"/>
              </a:spcBef>
              <a:spcAft>
                <a:spcPts val="1200"/>
              </a:spcAft>
              <a:buNone/>
              <a:defRPr/>
            </a:pPr>
            <a:r>
              <a:rPr lang="en-US" altLang="ko-KR" sz="2400" b="1" i="1" dirty="0" smtClean="0">
                <a:effectLst>
                  <a:outerShdw blurRad="38100" dist="38100" dir="2700000" algn="tl">
                    <a:srgbClr val="000000">
                      <a:alpha val="43137"/>
                    </a:srgbClr>
                  </a:outerShdw>
                </a:effectLst>
                <a:sym typeface="Wingdings"/>
              </a:rPr>
              <a:t>Proposed MBSHC action :</a:t>
            </a:r>
          </a:p>
          <a:p>
            <a:pPr marL="0" indent="0">
              <a:lnSpc>
                <a:spcPct val="114000"/>
              </a:lnSpc>
              <a:spcBef>
                <a:spcPts val="0"/>
              </a:spcBef>
              <a:spcAft>
                <a:spcPts val="1200"/>
              </a:spcAft>
              <a:buNone/>
              <a:defRPr/>
            </a:pPr>
            <a:r>
              <a:rPr lang="en-US" altLang="ko-KR" sz="2400" b="1" dirty="0" smtClean="0">
                <a:effectLst>
                  <a:outerShdw blurRad="38100" dist="38100" dir="2700000" algn="tl">
                    <a:srgbClr val="000000">
                      <a:alpha val="43137"/>
                    </a:srgbClr>
                  </a:outerShdw>
                </a:effectLst>
                <a:sym typeface="Wingdings"/>
              </a:rPr>
              <a:t>EG to provide proposals of INT charts to the Region F ICC, to check consistency with the current INT scheme (new charts to be added to the scheme and charts taking over already produced INT charts, IAW with transition plan with UKHO, with justification of proposed modifications to the existing scheme if applicable)</a:t>
            </a:r>
            <a:endParaRPr lang="en-US" altLang="ko-KR" sz="2400" b="1" dirty="0" smtClean="0">
              <a:effectLst>
                <a:outerShdw blurRad="38100" dist="38100" dir="2700000" algn="tl">
                  <a:srgbClr val="000000">
                    <a:alpha val="43137"/>
                  </a:srgbClr>
                </a:outerShdw>
              </a:effectLst>
            </a:endParaRPr>
          </a:p>
          <a:p>
            <a:pPr>
              <a:lnSpc>
                <a:spcPct val="114000"/>
              </a:lnSpc>
              <a:spcBef>
                <a:spcPts val="0"/>
              </a:spcBef>
              <a:spcAft>
                <a:spcPts val="1200"/>
              </a:spcAft>
              <a:defRPr/>
            </a:pPr>
            <a:endParaRPr lang="en-US" altLang="ko-KR" sz="2400" b="1" dirty="0">
              <a:effectLst>
                <a:outerShdw blurRad="38100" dist="38100" dir="2700000" algn="tl">
                  <a:srgbClr val="000000">
                    <a:alpha val="43137"/>
                  </a:srgbClr>
                </a:outerShdw>
              </a:effectLst>
            </a:endParaRPr>
          </a:p>
          <a:p>
            <a:pPr marL="0" indent="0">
              <a:lnSpc>
                <a:spcPct val="114000"/>
              </a:lnSpc>
              <a:spcBef>
                <a:spcPts val="0"/>
              </a:spcBef>
              <a:spcAft>
                <a:spcPts val="1200"/>
              </a:spcAft>
              <a:buNone/>
              <a:defRPr/>
            </a:pPr>
            <a:endParaRPr lang="en-US" altLang="ko-KR" sz="2400" b="1" dirty="0">
              <a:effectLst>
                <a:outerShdw blurRad="38100" dist="38100" dir="2700000" algn="tl">
                  <a:srgbClr val="000000">
                    <a:alpha val="43137"/>
                  </a:srgbClr>
                </a:outerShdw>
              </a:effectLst>
            </a:endParaRPr>
          </a:p>
        </p:txBody>
      </p:sp>
      <p:sp>
        <p:nvSpPr>
          <p:cNvPr id="3" name="Rectangle 2"/>
          <p:cNvSpPr/>
          <p:nvPr/>
        </p:nvSpPr>
        <p:spPr>
          <a:xfrm>
            <a:off x="613064" y="2712027"/>
            <a:ext cx="10775372" cy="2286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308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[ICC5-3] – Region F INT Scheme</a:t>
            </a:r>
            <a:endParaRPr lang="en-AU" dirty="0"/>
          </a:p>
        </p:txBody>
      </p:sp>
      <p:sp>
        <p:nvSpPr>
          <p:cNvPr id="3" name="Content Placeholder 2"/>
          <p:cNvSpPr>
            <a:spLocks noGrp="1"/>
          </p:cNvSpPr>
          <p:nvPr>
            <p:ph idx="1"/>
          </p:nvPr>
        </p:nvSpPr>
        <p:spPr>
          <a:xfrm>
            <a:off x="728870" y="1096117"/>
            <a:ext cx="6440857" cy="2789342"/>
          </a:xfrm>
        </p:spPr>
        <p:txBody>
          <a:bodyPr>
            <a:noAutofit/>
          </a:bodyPr>
          <a:lstStyle/>
          <a:p>
            <a:pPr>
              <a:lnSpc>
                <a:spcPct val="114000"/>
              </a:lnSpc>
              <a:spcBef>
                <a:spcPts val="0"/>
              </a:spcBef>
              <a:spcAft>
                <a:spcPts val="1200"/>
              </a:spcAft>
              <a:defRPr/>
            </a:pPr>
            <a:r>
              <a:rPr lang="en-US" altLang="ko-KR" sz="2400" b="1" dirty="0" smtClean="0">
                <a:effectLst>
                  <a:outerShdw blurRad="38100" dist="38100" dir="2700000" algn="tl">
                    <a:srgbClr val="000000">
                      <a:alpha val="43137"/>
                    </a:srgbClr>
                  </a:outerShdw>
                </a:effectLst>
              </a:rPr>
              <a:t>Proposal </a:t>
            </a:r>
            <a:r>
              <a:rPr lang="en-US" altLang="ko-KR" sz="2400" b="1" dirty="0">
                <a:effectLst>
                  <a:outerShdw blurRad="38100" dist="38100" dir="2700000" algn="tl">
                    <a:srgbClr val="000000">
                      <a:alpha val="43137"/>
                    </a:srgbClr>
                  </a:outerShdw>
                </a:effectLst>
              </a:rPr>
              <a:t>to update the Region F INT scheme in Aegean sea </a:t>
            </a:r>
            <a:endParaRPr lang="en-US" altLang="ko-KR" sz="2400" b="1" dirty="0" smtClean="0">
              <a:effectLst>
                <a:outerShdw blurRad="38100" dist="38100" dir="2700000" algn="tl">
                  <a:srgbClr val="000000">
                    <a:alpha val="43137"/>
                  </a:srgbClr>
                </a:outerShdw>
              </a:effectLst>
            </a:endParaRPr>
          </a:p>
          <a:p>
            <a:pPr marL="0" indent="0">
              <a:lnSpc>
                <a:spcPct val="114000"/>
              </a:lnSpc>
              <a:spcBef>
                <a:spcPts val="0"/>
              </a:spcBef>
              <a:spcAft>
                <a:spcPts val="1200"/>
              </a:spcAft>
              <a:buNone/>
              <a:defRPr/>
            </a:pPr>
            <a:r>
              <a:rPr lang="en-US" altLang="ko-KR" sz="2000" dirty="0" smtClean="0"/>
              <a:t>9 new INT charts proposed by GR </a:t>
            </a:r>
          </a:p>
          <a:p>
            <a:pPr marL="0" indent="0">
              <a:lnSpc>
                <a:spcPct val="114000"/>
              </a:lnSpc>
              <a:spcBef>
                <a:spcPts val="0"/>
              </a:spcBef>
              <a:spcAft>
                <a:spcPts val="1200"/>
              </a:spcAft>
              <a:buNone/>
              <a:defRPr/>
            </a:pPr>
            <a:r>
              <a:rPr lang="en-US" altLang="ko-KR" sz="2000" dirty="0" smtClean="0"/>
              <a:t>Strong objection from TR, based on matters of disputed jurisdiction over some water areas.</a:t>
            </a:r>
          </a:p>
          <a:p>
            <a:pPr marL="0" indent="0">
              <a:lnSpc>
                <a:spcPct val="114000"/>
              </a:lnSpc>
              <a:spcBef>
                <a:spcPts val="0"/>
              </a:spcBef>
              <a:spcAft>
                <a:spcPts val="1200"/>
              </a:spcAft>
              <a:buNone/>
              <a:defRPr/>
            </a:pPr>
            <a:r>
              <a:rPr lang="en-US" altLang="ko-KR" sz="2000" b="1" dirty="0" smtClean="0">
                <a:effectLst>
                  <a:outerShdw blurRad="38100" dist="38100" dir="2700000" algn="tl">
                    <a:srgbClr val="000000">
                      <a:alpha val="43137"/>
                    </a:srgbClr>
                  </a:outerShdw>
                </a:effectLst>
              </a:rPr>
              <a:t>The Coordinator’s view is that the issues raised are of a non technical nature (see ROPs section 3.7), and recommends that the MBSHC should approve the proposal of introducing those charts in the scheme, and assign production to GR, except for INT3736 in the South-East corner, to be assigned to GR &amp; TR</a:t>
            </a:r>
            <a:endParaRPr lang="en-US" altLang="ko-KR" sz="2000" b="1" dirty="0">
              <a:effectLst>
                <a:outerShdw blurRad="38100" dist="38100" dir="2700000" algn="tl">
                  <a:srgbClr val="000000">
                    <a:alpha val="43137"/>
                  </a:srgbClr>
                </a:outerShdw>
              </a:effectLst>
            </a:endParaRPr>
          </a:p>
        </p:txBody>
      </p:sp>
      <p:sp>
        <p:nvSpPr>
          <p:cNvPr id="8"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grpSp>
        <p:nvGrpSpPr>
          <p:cNvPr id="6" name="Groupe 5"/>
          <p:cNvGrpSpPr/>
          <p:nvPr/>
        </p:nvGrpSpPr>
        <p:grpSpPr>
          <a:xfrm>
            <a:off x="7438129" y="138253"/>
            <a:ext cx="4438911" cy="6211748"/>
            <a:chOff x="7438129" y="138253"/>
            <a:chExt cx="4438911" cy="6211748"/>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129" y="138253"/>
              <a:ext cx="4438911" cy="621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943850" y="1585913"/>
              <a:ext cx="1314450" cy="904875"/>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8451610" y="1920326"/>
              <a:ext cx="1314450" cy="904875"/>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8932644" y="2548705"/>
              <a:ext cx="1314450" cy="904875"/>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845972" y="3289338"/>
              <a:ext cx="1314450" cy="904875"/>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9066988" y="4048148"/>
              <a:ext cx="1314450" cy="861877"/>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960864" y="4144211"/>
              <a:ext cx="1314450" cy="895823"/>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8114307" y="4438898"/>
              <a:ext cx="899684" cy="1190512"/>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794385" y="2339252"/>
              <a:ext cx="851245" cy="594629"/>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542481" y="2832808"/>
              <a:ext cx="818202" cy="594629"/>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51539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[ICC5-3] – Region F INT Scheme</a:t>
            </a:r>
            <a:endParaRPr lang="en-AU" dirty="0"/>
          </a:p>
        </p:txBody>
      </p:sp>
      <p:sp>
        <p:nvSpPr>
          <p:cNvPr id="3" name="Content Placeholder 2"/>
          <p:cNvSpPr>
            <a:spLocks noGrp="1"/>
          </p:cNvSpPr>
          <p:nvPr>
            <p:ph idx="1"/>
          </p:nvPr>
        </p:nvSpPr>
        <p:spPr>
          <a:xfrm>
            <a:off x="728870" y="1304193"/>
            <a:ext cx="10641495" cy="2789342"/>
          </a:xfrm>
        </p:spPr>
        <p:txBody>
          <a:bodyPr>
            <a:noAutofit/>
          </a:bodyPr>
          <a:lstStyle/>
          <a:p>
            <a:pPr>
              <a:lnSpc>
                <a:spcPct val="114000"/>
              </a:lnSpc>
              <a:spcBef>
                <a:spcPts val="0"/>
              </a:spcBef>
              <a:spcAft>
                <a:spcPts val="1200"/>
              </a:spcAft>
              <a:defRPr/>
            </a:pPr>
            <a:r>
              <a:rPr lang="en-US" altLang="ko-KR" sz="2400" b="1" dirty="0">
                <a:effectLst>
                  <a:outerShdw blurRad="38100" dist="38100" dir="2700000" algn="tl">
                    <a:srgbClr val="000000">
                      <a:alpha val="43137"/>
                    </a:srgbClr>
                  </a:outerShdw>
                </a:effectLst>
              </a:rPr>
              <a:t>INT scheme in the Black and Azov Seas – Pending charts</a:t>
            </a:r>
          </a:p>
        </p:txBody>
      </p:sp>
      <p:sp>
        <p:nvSpPr>
          <p:cNvPr id="8" name="Content Placeholder 2"/>
          <p:cNvSpPr txBox="1">
            <a:spLocks/>
          </p:cNvSpPr>
          <p:nvPr/>
        </p:nvSpPr>
        <p:spPr>
          <a:xfrm>
            <a:off x="718243" y="2029968"/>
            <a:ext cx="7074692" cy="2882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defRPr/>
            </a:pPr>
            <a:r>
              <a:rPr lang="en-US" altLang="ko-KR" sz="2400" dirty="0" smtClean="0"/>
              <a:t>Request from UA to produce 4 INT Charts</a:t>
            </a:r>
          </a:p>
          <a:p>
            <a:pPr>
              <a:lnSpc>
                <a:spcPct val="100000"/>
              </a:lnSpc>
              <a:spcBef>
                <a:spcPts val="0"/>
              </a:spcBef>
              <a:spcAft>
                <a:spcPts val="300"/>
              </a:spcAft>
              <a:defRPr/>
            </a:pPr>
            <a:endParaRPr lang="en-US" altLang="ko-KR" sz="2400" dirty="0" smtClean="0"/>
          </a:p>
          <a:p>
            <a:pPr>
              <a:lnSpc>
                <a:spcPct val="100000"/>
              </a:lnSpc>
              <a:spcBef>
                <a:spcPts val="0"/>
              </a:spcBef>
              <a:spcAft>
                <a:spcPts val="300"/>
              </a:spcAft>
              <a:defRPr/>
            </a:pPr>
            <a:endParaRPr lang="en-US" altLang="ko-KR" sz="2400" dirty="0" smtClean="0"/>
          </a:p>
          <a:p>
            <a:pPr marL="0" indent="0">
              <a:lnSpc>
                <a:spcPct val="100000"/>
              </a:lnSpc>
              <a:spcBef>
                <a:spcPts val="0"/>
              </a:spcBef>
              <a:spcAft>
                <a:spcPts val="300"/>
              </a:spcAft>
              <a:buFont typeface="Arial" panose="020B0604020202020204" pitchFamily="34" charset="0"/>
              <a:buNone/>
              <a:defRPr/>
            </a:pPr>
            <a:endParaRPr lang="fr-FR" sz="2400" dirty="0" smtClean="0"/>
          </a:p>
          <a:p>
            <a:pPr marL="0" indent="0">
              <a:lnSpc>
                <a:spcPct val="100000"/>
              </a:lnSpc>
              <a:spcBef>
                <a:spcPts val="0"/>
              </a:spcBef>
              <a:spcAft>
                <a:spcPts val="300"/>
              </a:spcAft>
              <a:buFont typeface="Arial" panose="020B0604020202020204" pitchFamily="34" charset="0"/>
              <a:buNone/>
              <a:defRPr/>
            </a:pPr>
            <a:endParaRPr lang="fr-FR" sz="800" dirty="0" smtClean="0"/>
          </a:p>
          <a:p>
            <a:pPr marL="0" lvl="1" indent="0">
              <a:spcBef>
                <a:spcPts val="0"/>
              </a:spcBef>
              <a:spcAft>
                <a:spcPts val="300"/>
              </a:spcAft>
              <a:buNone/>
            </a:pPr>
            <a:r>
              <a:rPr lang="en-US" altLang="ko-KR" sz="2000" dirty="0"/>
              <a:t>No  agreement between </a:t>
            </a:r>
            <a:r>
              <a:rPr lang="en-US" altLang="ko-KR" sz="2000" dirty="0" smtClean="0"/>
              <a:t>RU and UA about production of these charts.</a:t>
            </a:r>
          </a:p>
          <a:p>
            <a:pPr marL="0" indent="0">
              <a:lnSpc>
                <a:spcPct val="100000"/>
              </a:lnSpc>
              <a:spcBef>
                <a:spcPts val="0"/>
              </a:spcBef>
              <a:spcAft>
                <a:spcPts val="300"/>
              </a:spcAft>
              <a:buNone/>
              <a:defRPr/>
            </a:pPr>
            <a:endParaRPr lang="en-US" altLang="ko-KR" sz="2400" b="1" dirty="0" smtClean="0">
              <a:effectLst>
                <a:outerShdw blurRad="38100" dist="38100" dir="2700000" algn="tl">
                  <a:srgbClr val="000000">
                    <a:alpha val="43137"/>
                  </a:srgbClr>
                </a:outerShdw>
              </a:effectLst>
            </a:endParaRPr>
          </a:p>
          <a:p>
            <a:pPr marL="0" indent="0">
              <a:lnSpc>
                <a:spcPct val="100000"/>
              </a:lnSpc>
              <a:spcBef>
                <a:spcPts val="0"/>
              </a:spcBef>
              <a:spcAft>
                <a:spcPts val="300"/>
              </a:spcAft>
              <a:buNone/>
              <a:defRPr/>
            </a:pPr>
            <a:r>
              <a:rPr lang="en-US" altLang="ko-KR" sz="2400" b="1" dirty="0">
                <a:effectLst>
                  <a:outerShdw blurRad="38100" dist="38100" dir="2700000" algn="tl">
                    <a:srgbClr val="000000">
                      <a:alpha val="43137"/>
                    </a:srgbClr>
                  </a:outerShdw>
                </a:effectLst>
              </a:rPr>
              <a:t>The </a:t>
            </a:r>
            <a:r>
              <a:rPr lang="en-US" altLang="ko-KR" sz="2400" b="1" dirty="0" smtClean="0">
                <a:effectLst>
                  <a:outerShdw blurRad="38100" dist="38100" dir="2700000" algn="tl">
                    <a:srgbClr val="000000">
                      <a:alpha val="43137"/>
                    </a:srgbClr>
                  </a:outerShdw>
                </a:effectLst>
              </a:rPr>
              <a:t>Coordinator recommends </a:t>
            </a:r>
            <a:r>
              <a:rPr lang="en-US" altLang="ko-KR" sz="2400" b="1" dirty="0">
                <a:effectLst>
                  <a:outerShdw blurRad="38100" dist="38100" dir="2700000" algn="tl">
                    <a:srgbClr val="000000">
                      <a:alpha val="43137"/>
                    </a:srgbClr>
                  </a:outerShdw>
                </a:effectLst>
              </a:rPr>
              <a:t>that </a:t>
            </a:r>
            <a:r>
              <a:rPr lang="en-US" altLang="ko-KR" sz="2400" b="1" dirty="0" smtClean="0">
                <a:effectLst>
                  <a:outerShdw blurRad="38100" dist="38100" dir="2700000" algn="tl">
                    <a:srgbClr val="000000">
                      <a:alpha val="43137"/>
                    </a:srgbClr>
                  </a:outerShdw>
                </a:effectLst>
              </a:rPr>
              <a:t>these charts, submitted by UA in </a:t>
            </a:r>
            <a:r>
              <a:rPr lang="en-US" altLang="ko-KR" sz="2400" b="1" dirty="0" err="1" smtClean="0">
                <a:effectLst>
                  <a:outerShdw blurRad="38100" dist="38100" dir="2700000" algn="tl">
                    <a:srgbClr val="000000">
                      <a:alpha val="43137"/>
                    </a:srgbClr>
                  </a:outerShdw>
                </a:effectLst>
              </a:rPr>
              <a:t>INToGIS</a:t>
            </a:r>
            <a:r>
              <a:rPr lang="en-US" altLang="ko-KR" sz="2400" b="1" dirty="0" smtClean="0">
                <a:effectLst>
                  <a:outerShdw blurRad="38100" dist="38100" dir="2700000" algn="tl">
                    <a:srgbClr val="000000">
                      <a:alpha val="43137"/>
                    </a:srgbClr>
                  </a:outerShdw>
                </a:effectLst>
              </a:rPr>
              <a:t> should be left pending until UA and RU reach an agreement</a:t>
            </a:r>
            <a:endParaRPr lang="en-US" altLang="ko-KR" b="1" dirty="0">
              <a:effectLst>
                <a:outerShdw blurRad="38100" dist="38100" dir="2700000" algn="tl">
                  <a:srgbClr val="000000">
                    <a:alpha val="43137"/>
                  </a:srgbClr>
                </a:outerShdw>
              </a:effectLst>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33" y="2504210"/>
            <a:ext cx="6918008" cy="122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grpSp>
        <p:nvGrpSpPr>
          <p:cNvPr id="4" name="Groupe 3"/>
          <p:cNvGrpSpPr/>
          <p:nvPr/>
        </p:nvGrpSpPr>
        <p:grpSpPr>
          <a:xfrm>
            <a:off x="7545409" y="1894114"/>
            <a:ext cx="4592031" cy="2820044"/>
            <a:chOff x="7545409" y="1894114"/>
            <a:chExt cx="4592031" cy="282004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409" y="1894114"/>
              <a:ext cx="4592031" cy="277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330305" y="2408960"/>
              <a:ext cx="805029" cy="307777"/>
            </a:xfrm>
            <a:prstGeom prst="rect">
              <a:avLst/>
            </a:prstGeom>
            <a:noFill/>
          </p:spPr>
          <p:txBody>
            <a:bodyPr wrap="none">
              <a:spAutoFit/>
            </a:bodyPr>
            <a:lstStyle/>
            <a:p>
              <a:pPr>
                <a:defRPr/>
              </a:pPr>
              <a:r>
                <a:rPr lang="en-GB" sz="1400" b="1" dirty="0" smtClean="0"/>
                <a:t>INT3899</a:t>
              </a:r>
              <a:endParaRPr lang="en-GB" sz="1400" b="1" dirty="0"/>
            </a:p>
          </p:txBody>
        </p:sp>
        <p:sp>
          <p:nvSpPr>
            <p:cNvPr id="13" name="Rectangle 12"/>
            <p:cNvSpPr/>
            <p:nvPr/>
          </p:nvSpPr>
          <p:spPr>
            <a:xfrm>
              <a:off x="8377805" y="2017939"/>
              <a:ext cx="805029" cy="307777"/>
            </a:xfrm>
            <a:prstGeom prst="rect">
              <a:avLst/>
            </a:prstGeom>
            <a:noFill/>
          </p:spPr>
          <p:txBody>
            <a:bodyPr wrap="none">
              <a:spAutoFit/>
            </a:bodyPr>
            <a:lstStyle/>
            <a:p>
              <a:pPr>
                <a:defRPr/>
              </a:pPr>
              <a:r>
                <a:rPr lang="en-GB" sz="1400" b="1" dirty="0" smtClean="0"/>
                <a:t>INT3818</a:t>
              </a:r>
              <a:endParaRPr lang="en-GB" sz="1400" b="1" dirty="0"/>
            </a:p>
          </p:txBody>
        </p:sp>
        <p:sp>
          <p:nvSpPr>
            <p:cNvPr id="14" name="Rectangle 13"/>
            <p:cNvSpPr/>
            <p:nvPr/>
          </p:nvSpPr>
          <p:spPr>
            <a:xfrm>
              <a:off x="9715426" y="3598398"/>
              <a:ext cx="805029" cy="307777"/>
            </a:xfrm>
            <a:prstGeom prst="rect">
              <a:avLst/>
            </a:prstGeom>
            <a:noFill/>
          </p:spPr>
          <p:txBody>
            <a:bodyPr wrap="none">
              <a:spAutoFit/>
            </a:bodyPr>
            <a:lstStyle/>
            <a:p>
              <a:pPr>
                <a:defRPr/>
              </a:pPr>
              <a:r>
                <a:rPr lang="en-GB" sz="1400" b="1" dirty="0" smtClean="0"/>
                <a:t>INT3897</a:t>
              </a:r>
              <a:endParaRPr lang="en-GB" sz="1400" b="1" dirty="0"/>
            </a:p>
          </p:txBody>
        </p:sp>
        <p:sp>
          <p:nvSpPr>
            <p:cNvPr id="15" name="Rectangle 14"/>
            <p:cNvSpPr/>
            <p:nvPr/>
          </p:nvSpPr>
          <p:spPr>
            <a:xfrm>
              <a:off x="8706251" y="4406381"/>
              <a:ext cx="805029" cy="307777"/>
            </a:xfrm>
            <a:prstGeom prst="rect">
              <a:avLst/>
            </a:prstGeom>
            <a:noFill/>
          </p:spPr>
          <p:txBody>
            <a:bodyPr wrap="none">
              <a:spAutoFit/>
            </a:bodyPr>
            <a:lstStyle/>
            <a:p>
              <a:pPr>
                <a:defRPr/>
              </a:pPr>
              <a:r>
                <a:rPr lang="en-GB" sz="1400" b="1" dirty="0" smtClean="0"/>
                <a:t>INT3903</a:t>
              </a:r>
              <a:endParaRPr lang="en-GB" sz="1400" b="1" dirty="0"/>
            </a:p>
          </p:txBody>
        </p:sp>
        <p:cxnSp>
          <p:nvCxnSpPr>
            <p:cNvPr id="5" name="Connecteur droit avec flèche 4"/>
            <p:cNvCxnSpPr/>
            <p:nvPr/>
          </p:nvCxnSpPr>
          <p:spPr>
            <a:xfrm flipV="1">
              <a:off x="9184965" y="3981451"/>
              <a:ext cx="402515" cy="4590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79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[ICC5-3] – Region F INT Scheme</a:t>
            </a:r>
            <a:endParaRPr lang="en-AU" dirty="0"/>
          </a:p>
        </p:txBody>
      </p:sp>
      <p:sp>
        <p:nvSpPr>
          <p:cNvPr id="3" name="Content Placeholder 2"/>
          <p:cNvSpPr>
            <a:spLocks noGrp="1"/>
          </p:cNvSpPr>
          <p:nvPr>
            <p:ph idx="1"/>
          </p:nvPr>
        </p:nvSpPr>
        <p:spPr>
          <a:xfrm>
            <a:off x="728870" y="1304193"/>
            <a:ext cx="10641495" cy="2789342"/>
          </a:xfrm>
        </p:spPr>
        <p:txBody>
          <a:bodyPr>
            <a:noAutofit/>
          </a:bodyPr>
          <a:lstStyle/>
          <a:p>
            <a:pPr>
              <a:lnSpc>
                <a:spcPct val="114000"/>
              </a:lnSpc>
              <a:spcBef>
                <a:spcPts val="0"/>
              </a:spcBef>
              <a:spcAft>
                <a:spcPts val="1200"/>
              </a:spcAft>
              <a:defRPr/>
            </a:pPr>
            <a:r>
              <a:rPr lang="en-US" altLang="ko-KR" sz="2400" b="1" dirty="0">
                <a:effectLst>
                  <a:outerShdw blurRad="38100" dist="38100" dir="2700000" algn="tl">
                    <a:srgbClr val="000000">
                      <a:alpha val="43137"/>
                    </a:srgbClr>
                  </a:outerShdw>
                </a:effectLst>
              </a:rPr>
              <a:t>INT scheme in the Black and Azov Seas – Pending charts</a:t>
            </a:r>
          </a:p>
        </p:txBody>
      </p:sp>
      <p:sp>
        <p:nvSpPr>
          <p:cNvPr id="8" name="Content Placeholder 2"/>
          <p:cNvSpPr txBox="1">
            <a:spLocks/>
          </p:cNvSpPr>
          <p:nvPr/>
        </p:nvSpPr>
        <p:spPr>
          <a:xfrm>
            <a:off x="707609" y="2125665"/>
            <a:ext cx="7137527" cy="2680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defRPr/>
            </a:pPr>
            <a:r>
              <a:rPr lang="en-US" altLang="ko-KR" sz="2400" dirty="0" smtClean="0"/>
              <a:t>Request from GE to co-produce </a:t>
            </a:r>
            <a:r>
              <a:rPr lang="en-US" altLang="ko-KR" sz="2400" b="1" dirty="0" smtClean="0"/>
              <a:t>INT3810 </a:t>
            </a:r>
            <a:r>
              <a:rPr lang="en-US" altLang="ko-KR" sz="2400" dirty="0" smtClean="0"/>
              <a:t>with RU (</a:t>
            </a:r>
            <a:r>
              <a:rPr lang="en-US" altLang="ko-KR" sz="2000" dirty="0" smtClean="0"/>
              <a:t>INT3810 </a:t>
            </a:r>
            <a:r>
              <a:rPr lang="en-US" altLang="ko-KR" sz="2000" dirty="0"/>
              <a:t>is currently produced by </a:t>
            </a:r>
            <a:r>
              <a:rPr lang="en-US" altLang="ko-KR" sz="2000" dirty="0" smtClean="0"/>
              <a:t>RU / RU32173)</a:t>
            </a:r>
            <a:endParaRPr lang="en-US" altLang="ko-KR" sz="2000"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646" y="1419662"/>
            <a:ext cx="3611462" cy="232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
        <p:nvSpPr>
          <p:cNvPr id="7" name="Content Placeholder 2"/>
          <p:cNvSpPr txBox="1">
            <a:spLocks/>
          </p:cNvSpPr>
          <p:nvPr/>
        </p:nvSpPr>
        <p:spPr>
          <a:xfrm>
            <a:off x="707610" y="3114064"/>
            <a:ext cx="8955936" cy="2789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1200"/>
              </a:spcAft>
              <a:defRPr/>
            </a:pPr>
            <a:r>
              <a:rPr lang="en-US" altLang="ko-KR" sz="2400" dirty="0" smtClean="0"/>
              <a:t>RU and GE have still not reached an agreement on this chart</a:t>
            </a:r>
          </a:p>
          <a:p>
            <a:pPr marL="0" indent="0">
              <a:lnSpc>
                <a:spcPct val="114000"/>
              </a:lnSpc>
              <a:spcBef>
                <a:spcPts val="0"/>
              </a:spcBef>
              <a:spcAft>
                <a:spcPts val="1200"/>
              </a:spcAft>
              <a:buNone/>
              <a:defRPr/>
            </a:pPr>
            <a:endParaRPr lang="en-US" altLang="ko-KR" sz="2400" b="1" i="1" dirty="0" smtClean="0">
              <a:effectLst>
                <a:outerShdw blurRad="38100" dist="38100" dir="2700000" algn="tl">
                  <a:srgbClr val="000000">
                    <a:alpha val="43137"/>
                  </a:srgbClr>
                </a:outerShdw>
              </a:effectLst>
              <a:sym typeface="Wingdings"/>
            </a:endParaRPr>
          </a:p>
          <a:p>
            <a:pPr marL="0" indent="0">
              <a:lnSpc>
                <a:spcPct val="114000"/>
              </a:lnSpc>
              <a:spcBef>
                <a:spcPts val="0"/>
              </a:spcBef>
              <a:spcAft>
                <a:spcPts val="1200"/>
              </a:spcAft>
              <a:buNone/>
              <a:defRPr/>
            </a:pPr>
            <a:r>
              <a:rPr lang="en-US" altLang="ko-KR" sz="2400" b="1" i="1" dirty="0" smtClean="0">
                <a:effectLst>
                  <a:outerShdw blurRad="38100" dist="38100" dir="2700000" algn="tl">
                    <a:srgbClr val="000000">
                      <a:alpha val="43137"/>
                    </a:srgbClr>
                  </a:outerShdw>
                </a:effectLst>
                <a:sym typeface="Wingdings"/>
              </a:rPr>
              <a:t>Proposed </a:t>
            </a:r>
            <a:r>
              <a:rPr lang="en-US" altLang="ko-KR" sz="2400" b="1" i="1" dirty="0">
                <a:effectLst>
                  <a:outerShdw blurRad="38100" dist="38100" dir="2700000" algn="tl">
                    <a:srgbClr val="000000">
                      <a:alpha val="43137"/>
                    </a:srgbClr>
                  </a:outerShdw>
                </a:effectLst>
                <a:sym typeface="Wingdings"/>
              </a:rPr>
              <a:t>MBSHC action :</a:t>
            </a:r>
          </a:p>
          <a:p>
            <a:pPr marL="0" indent="0">
              <a:lnSpc>
                <a:spcPct val="114000"/>
              </a:lnSpc>
              <a:spcBef>
                <a:spcPts val="0"/>
              </a:spcBef>
              <a:spcAft>
                <a:spcPts val="1200"/>
              </a:spcAft>
              <a:buNone/>
              <a:defRPr/>
            </a:pPr>
            <a:r>
              <a:rPr lang="en-US" altLang="ko-KR" sz="2400" b="1" dirty="0" smtClean="0">
                <a:effectLst>
                  <a:outerShdw blurRad="38100" dist="38100" dir="2700000" algn="tl">
                    <a:srgbClr val="000000">
                      <a:alpha val="43137"/>
                    </a:srgbClr>
                  </a:outerShdw>
                </a:effectLst>
                <a:sym typeface="Wingdings"/>
              </a:rPr>
              <a:t>RU and GE to work on an agreement for the coproduction of INT3810 and report to the Region F ICC, who can provide help if needed.</a:t>
            </a:r>
            <a:endParaRPr lang="en-US" altLang="ko-KR" sz="2400" dirty="0"/>
          </a:p>
        </p:txBody>
      </p:sp>
      <p:sp>
        <p:nvSpPr>
          <p:cNvPr id="10" name="Rectangle 9"/>
          <p:cNvSpPr/>
          <p:nvPr/>
        </p:nvSpPr>
        <p:spPr>
          <a:xfrm>
            <a:off x="613064" y="4301835"/>
            <a:ext cx="9123218" cy="144995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393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smtClean="0"/>
              <a:t>[ICC5-3] – Region F INT Scheme</a:t>
            </a:r>
            <a:endParaRPr lang="en-AU" dirty="0"/>
          </a:p>
        </p:txBody>
      </p:sp>
      <p:sp>
        <p:nvSpPr>
          <p:cNvPr id="3" name="Content Placeholder 2"/>
          <p:cNvSpPr>
            <a:spLocks noGrp="1"/>
          </p:cNvSpPr>
          <p:nvPr>
            <p:ph idx="1"/>
          </p:nvPr>
        </p:nvSpPr>
        <p:spPr>
          <a:xfrm>
            <a:off x="728870" y="1304193"/>
            <a:ext cx="10641495" cy="673463"/>
          </a:xfrm>
        </p:spPr>
        <p:txBody>
          <a:bodyPr>
            <a:noAutofit/>
          </a:bodyPr>
          <a:lstStyle/>
          <a:p>
            <a:pPr>
              <a:lnSpc>
                <a:spcPct val="114000"/>
              </a:lnSpc>
              <a:spcBef>
                <a:spcPts val="0"/>
              </a:spcBef>
              <a:spcAft>
                <a:spcPts val="1200"/>
              </a:spcAft>
              <a:defRPr/>
            </a:pPr>
            <a:r>
              <a:rPr lang="en-US" altLang="ko-KR" sz="2400" b="1" dirty="0">
                <a:effectLst>
                  <a:outerShdw blurRad="38100" dist="38100" dir="2700000" algn="tl">
                    <a:srgbClr val="000000">
                      <a:alpha val="43137"/>
                    </a:srgbClr>
                  </a:outerShdw>
                </a:effectLst>
              </a:rPr>
              <a:t>INT scheme in the Black and Azov Seas – Pending charts</a:t>
            </a:r>
          </a:p>
        </p:txBody>
      </p:sp>
      <p:sp>
        <p:nvSpPr>
          <p:cNvPr id="8" name="Content Placeholder 2"/>
          <p:cNvSpPr txBox="1">
            <a:spLocks/>
          </p:cNvSpPr>
          <p:nvPr/>
        </p:nvSpPr>
        <p:spPr>
          <a:xfrm>
            <a:off x="718250" y="2027619"/>
            <a:ext cx="10641495" cy="36395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defRPr/>
            </a:pPr>
            <a:r>
              <a:rPr lang="en-US" altLang="ko-KR" sz="2400" dirty="0" smtClean="0"/>
              <a:t>Request from GE to produce the INT chart covering</a:t>
            </a:r>
            <a:r>
              <a:rPr lang="en-US" altLang="ko-KR" sz="2400" b="1" dirty="0" smtClean="0"/>
              <a:t> </a:t>
            </a:r>
            <a:r>
              <a:rPr lang="en-US" sz="2400" dirty="0" err="1" smtClean="0"/>
              <a:t>Soukhumi</a:t>
            </a:r>
            <a:r>
              <a:rPr lang="en-US" sz="2400" dirty="0" smtClean="0"/>
              <a:t> port with Approaches (GE108)</a:t>
            </a:r>
          </a:p>
          <a:p>
            <a:pPr marL="0" indent="0">
              <a:lnSpc>
                <a:spcPct val="100000"/>
              </a:lnSpc>
              <a:spcBef>
                <a:spcPts val="0"/>
              </a:spcBef>
              <a:spcAft>
                <a:spcPts val="200"/>
              </a:spcAft>
              <a:buNone/>
              <a:defRPr/>
            </a:pPr>
            <a:endParaRPr lang="en-US" altLang="ko-KR" sz="2400" i="1" dirty="0" smtClean="0">
              <a:solidFill>
                <a:prstClr val="black"/>
              </a:solidFill>
            </a:endParaRPr>
          </a:p>
          <a:p>
            <a:pPr marL="0" indent="0">
              <a:lnSpc>
                <a:spcPct val="100000"/>
              </a:lnSpc>
              <a:spcBef>
                <a:spcPts val="0"/>
              </a:spcBef>
              <a:spcAft>
                <a:spcPts val="200"/>
              </a:spcAft>
              <a:buNone/>
              <a:defRPr/>
            </a:pPr>
            <a:r>
              <a:rPr lang="en-US" altLang="ko-KR" sz="2400" dirty="0" smtClean="0">
                <a:solidFill>
                  <a:prstClr val="black"/>
                </a:solidFill>
              </a:rPr>
              <a:t>The interest of producing an INT chart for this port is weak (RU aborted production of a schemed INT chart in 2009) </a:t>
            </a:r>
          </a:p>
          <a:p>
            <a:pPr marL="0" indent="0">
              <a:lnSpc>
                <a:spcPct val="100000"/>
              </a:lnSpc>
              <a:spcBef>
                <a:spcPts val="0"/>
              </a:spcBef>
              <a:spcAft>
                <a:spcPts val="200"/>
              </a:spcAft>
              <a:buNone/>
              <a:defRPr/>
            </a:pPr>
            <a:endParaRPr lang="en-US" altLang="ko-KR" sz="2400" dirty="0">
              <a:solidFill>
                <a:prstClr val="black"/>
              </a:solidFill>
            </a:endParaRPr>
          </a:p>
          <a:p>
            <a:pPr marL="0" indent="0">
              <a:lnSpc>
                <a:spcPct val="100000"/>
              </a:lnSpc>
              <a:spcBef>
                <a:spcPts val="0"/>
              </a:spcBef>
              <a:spcAft>
                <a:spcPts val="200"/>
              </a:spcAft>
              <a:buNone/>
              <a:defRPr/>
            </a:pPr>
            <a:r>
              <a:rPr lang="en-US" altLang="ko-KR" sz="2400" b="1" dirty="0">
                <a:effectLst>
                  <a:outerShdw blurRad="38100" dist="38100" dir="2700000" algn="tl">
                    <a:srgbClr val="000000">
                      <a:alpha val="43137"/>
                    </a:srgbClr>
                  </a:outerShdw>
                </a:effectLst>
              </a:rPr>
              <a:t>The </a:t>
            </a:r>
            <a:r>
              <a:rPr lang="en-US" altLang="ko-KR" sz="2400" b="1" dirty="0" smtClean="0">
                <a:effectLst>
                  <a:outerShdw blurRad="38100" dist="38100" dir="2700000" algn="tl">
                    <a:srgbClr val="000000">
                      <a:alpha val="43137"/>
                    </a:srgbClr>
                  </a:outerShdw>
                </a:effectLst>
              </a:rPr>
              <a:t>Coordinator’s view is </a:t>
            </a:r>
            <a:r>
              <a:rPr lang="en-US" altLang="ko-KR" sz="2400" b="1" dirty="0">
                <a:effectLst>
                  <a:outerShdw blurRad="38100" dist="38100" dir="2700000" algn="tl">
                    <a:srgbClr val="000000">
                      <a:alpha val="43137"/>
                    </a:srgbClr>
                  </a:outerShdw>
                </a:effectLst>
              </a:rPr>
              <a:t>that </a:t>
            </a:r>
            <a:r>
              <a:rPr lang="en-US" altLang="ko-KR" sz="2400" b="1" dirty="0" smtClean="0">
                <a:effectLst>
                  <a:outerShdw blurRad="38100" dist="38100" dir="2700000" algn="tl">
                    <a:srgbClr val="000000">
                      <a:alpha val="43137"/>
                    </a:srgbClr>
                  </a:outerShdw>
                </a:effectLst>
              </a:rPr>
              <a:t>this chart should not be inserted in the INT scheme of the region.</a:t>
            </a:r>
            <a:endParaRPr lang="en-US" altLang="ko-KR" sz="2400" b="1" dirty="0">
              <a:effectLst>
                <a:outerShdw blurRad="38100" dist="38100" dir="2700000" algn="tl">
                  <a:srgbClr val="000000">
                    <a:alpha val="43137"/>
                  </a:srgbClr>
                </a:outerShdw>
              </a:effectLst>
            </a:endParaRPr>
          </a:p>
          <a:p>
            <a:pPr marL="0" indent="0">
              <a:lnSpc>
                <a:spcPct val="100000"/>
              </a:lnSpc>
              <a:spcBef>
                <a:spcPts val="0"/>
              </a:spcBef>
              <a:spcAft>
                <a:spcPts val="200"/>
              </a:spcAft>
              <a:buNone/>
              <a:defRPr/>
            </a:pPr>
            <a:endParaRPr lang="en-US" altLang="ko-KR" sz="2400" dirty="0">
              <a:solidFill>
                <a:prstClr val="black"/>
              </a:solidFill>
            </a:endParaRPr>
          </a:p>
          <a:p>
            <a:pPr marL="0" indent="0">
              <a:lnSpc>
                <a:spcPct val="100000"/>
              </a:lnSpc>
              <a:spcBef>
                <a:spcPts val="0"/>
              </a:spcBef>
              <a:spcAft>
                <a:spcPts val="200"/>
              </a:spcAft>
              <a:buNone/>
              <a:defRPr/>
            </a:pPr>
            <a:endParaRPr lang="en-US" altLang="ko-KR" sz="2400" dirty="0" smtClean="0"/>
          </a:p>
          <a:p>
            <a:pPr>
              <a:lnSpc>
                <a:spcPct val="100000"/>
              </a:lnSpc>
              <a:spcBef>
                <a:spcPts val="0"/>
              </a:spcBef>
              <a:spcAft>
                <a:spcPts val="200"/>
              </a:spcAft>
              <a:defRPr/>
            </a:pPr>
            <a:endParaRPr lang="en-US" altLang="ko-KR" sz="2400" b="1" dirty="0">
              <a:effectLst>
                <a:outerShdw blurRad="38100" dist="38100" dir="2700000" algn="tl">
                  <a:srgbClr val="000000">
                    <a:alpha val="43137"/>
                  </a:srgbClr>
                </a:outerShdw>
              </a:effectLst>
            </a:endParaRPr>
          </a:p>
        </p:txBody>
      </p:sp>
      <p:sp>
        <p:nvSpPr>
          <p:cNvPr id="10" name="Footer Placeholder 3"/>
          <p:cNvSpPr>
            <a:spLocks noGrp="1"/>
          </p:cNvSpPr>
          <p:nvPr>
            <p:ph type="ftr" sz="quarter" idx="11"/>
          </p:nvPr>
        </p:nvSpPr>
        <p:spPr>
          <a:xfrm>
            <a:off x="4038600" y="6276122"/>
            <a:ext cx="4114800" cy="365125"/>
          </a:xfrm>
        </p:spPr>
        <p:txBody>
          <a:bodyPr/>
          <a:lstStyle/>
          <a:p>
            <a:r>
              <a:rPr lang="de-DE" dirty="0" smtClean="0"/>
              <a:t>MBSHC21 / 5th Region F ICCWG, </a:t>
            </a:r>
            <a:r>
              <a:rPr lang="de-DE" dirty="0" err="1" smtClean="0"/>
              <a:t>Cadiz</a:t>
            </a:r>
            <a:r>
              <a:rPr lang="de-DE" dirty="0" smtClean="0"/>
              <a:t> (Spain)</a:t>
            </a:r>
          </a:p>
        </p:txBody>
      </p:sp>
    </p:spTree>
    <p:extLst>
      <p:ext uri="{BB962C8B-B14F-4D97-AF65-F5344CB8AC3E}">
        <p14:creationId xmlns:p14="http://schemas.microsoft.com/office/powerpoint/2010/main" val="120859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8970</TotalTime>
  <Words>2066</Words>
  <Application>Microsoft Office PowerPoint</Application>
  <PresentationFormat>Personnalisé</PresentationFormat>
  <Paragraphs>287</Paragraphs>
  <Slides>22</Slides>
  <Notes>6</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Office Theme</vt:lpstr>
      <vt:lpstr>5th Region F ICCWG meeting Cádiz – Wednesday 12th June 2019   Report to the 21st conference of MBSHC  regionFcoord@shom.fr  </vt:lpstr>
      <vt:lpstr>[ICC5-2] – Minutes of ICCWG-4</vt:lpstr>
      <vt:lpstr>[ICC5-3] – Region F INT Scheme</vt:lpstr>
      <vt:lpstr>[ICC5-3] – Region F INT Scheme : status</vt:lpstr>
      <vt:lpstr>[ICC5-3] – Region F INT Scheme : proposals</vt:lpstr>
      <vt:lpstr>[ICC5-3] – Region F INT Scheme</vt:lpstr>
      <vt:lpstr>[ICC5-3] – Region F INT Scheme</vt:lpstr>
      <vt:lpstr>[ICC5-3] – Region F INT Scheme</vt:lpstr>
      <vt:lpstr>[ICC5-3] – Region F INT Scheme</vt:lpstr>
      <vt:lpstr>[ICC5-3] – Region F INT Scheme</vt:lpstr>
      <vt:lpstr>[ICC5-3] – Region F INT Scheme</vt:lpstr>
      <vt:lpstr>[ICC5-4] – ENC coverage status</vt:lpstr>
      <vt:lpstr>[ICC5-4] – ENC coverage status</vt:lpstr>
      <vt:lpstr>[ICC5-4] – ENC coverage status</vt:lpstr>
      <vt:lpstr>[ICC5-5] – ENC overlap risk assessment</vt:lpstr>
      <vt:lpstr>[ICC5-5] – ENC overlap risk assessment</vt:lpstr>
      <vt:lpstr>[ICC5-5] – ENC overlap risk assessment</vt:lpstr>
      <vt:lpstr>[ICC5-5] – ENC overlap risk assessment</vt:lpstr>
      <vt:lpstr>[ICC5-5] – ENC overlap risk assessment</vt:lpstr>
      <vt:lpstr>[ICC5-7] – Priorities for the ICCWG ?</vt:lpstr>
      <vt:lpstr>[ICC5-8] – AOB &amp; Closure </vt:lpstr>
      <vt:lpstr>Action requested from the MBSHC</vt:lpstr>
    </vt:vector>
  </TitlesOfParts>
  <Company>IHO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Ronan Pronost</cp:lastModifiedBy>
  <cp:revision>258</cp:revision>
  <cp:lastPrinted>2017-10-13T08:19:11Z</cp:lastPrinted>
  <dcterms:created xsi:type="dcterms:W3CDTF">2017-10-09T13:46:17Z</dcterms:created>
  <dcterms:modified xsi:type="dcterms:W3CDTF">2019-06-17T15:09:32Z</dcterms:modified>
</cp:coreProperties>
</file>